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325" r:id="rId3"/>
    <p:sldId id="263" r:id="rId4"/>
    <p:sldId id="304" r:id="rId5"/>
    <p:sldId id="302" r:id="rId6"/>
    <p:sldId id="305" r:id="rId7"/>
    <p:sldId id="303" r:id="rId8"/>
    <p:sldId id="309" r:id="rId9"/>
    <p:sldId id="308" r:id="rId10"/>
    <p:sldId id="310" r:id="rId11"/>
    <p:sldId id="318" r:id="rId12"/>
    <p:sldId id="319" r:id="rId13"/>
    <p:sldId id="315" r:id="rId14"/>
    <p:sldId id="321" r:id="rId15"/>
    <p:sldId id="307" r:id="rId16"/>
    <p:sldId id="312" r:id="rId17"/>
    <p:sldId id="311" r:id="rId18"/>
    <p:sldId id="306" r:id="rId19"/>
    <p:sldId id="313" r:id="rId20"/>
    <p:sldId id="314" r:id="rId21"/>
    <p:sldId id="317" r:id="rId22"/>
    <p:sldId id="326" r:id="rId23"/>
    <p:sldId id="328" r:id="rId24"/>
    <p:sldId id="329" r:id="rId25"/>
    <p:sldId id="316" r:id="rId26"/>
    <p:sldId id="330" r:id="rId27"/>
    <p:sldId id="331" r:id="rId28"/>
    <p:sldId id="323" r:id="rId29"/>
    <p:sldId id="322" r:id="rId30"/>
    <p:sldId id="324" r:id="rId31"/>
    <p:sldId id="327" r:id="rId3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C7EDF1"/>
    <a:srgbClr val="F8A45E"/>
    <a:srgbClr val="08541A"/>
    <a:srgbClr val="B9FFE4"/>
    <a:srgbClr val="5F840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89" autoAdjust="0"/>
    <p:restoredTop sz="97028" autoAdjust="0"/>
  </p:normalViewPr>
  <p:slideViewPr>
    <p:cSldViewPr>
      <p:cViewPr>
        <p:scale>
          <a:sx n="84" d="100"/>
          <a:sy n="84" d="100"/>
        </p:scale>
        <p:origin x="-726" y="3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02A846-AFDE-4C32-A7D5-E7A67BA03202}" type="datetimeFigureOut">
              <a:rPr lang="pl-PL" smtClean="0"/>
              <a:t>2014-05-15</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253A01-16CF-4CD4-BA2C-1656892F8645}" type="slidenum">
              <a:rPr lang="pl-PL" smtClean="0"/>
              <a:t>‹#›</a:t>
            </a:fld>
            <a:endParaRPr lang="pl-PL"/>
          </a:p>
        </p:txBody>
      </p:sp>
    </p:spTree>
    <p:extLst>
      <p:ext uri="{BB962C8B-B14F-4D97-AF65-F5344CB8AC3E}">
        <p14:creationId xmlns:p14="http://schemas.microsoft.com/office/powerpoint/2010/main" val="3105873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0C925C4B-E456-4CAE-99EC-FACFD177D393}" type="datetimeFigureOut">
              <a:rPr lang="pl-PL" smtClean="0"/>
              <a:t>2014-05-15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9AF8323-593D-4D09-B6C0-F2F5F6CE6BB7}" type="slidenum">
              <a:rPr lang="pl-PL" smtClean="0"/>
              <a:t>‹#›</a:t>
            </a:fld>
            <a:endParaRPr lang="pl-PL"/>
          </a:p>
        </p:txBody>
      </p:sp>
    </p:spTree>
    <p:extLst>
      <p:ext uri="{BB962C8B-B14F-4D97-AF65-F5344CB8AC3E}">
        <p14:creationId xmlns:p14="http://schemas.microsoft.com/office/powerpoint/2010/main" val="4149523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C925C4B-E456-4CAE-99EC-FACFD177D393}" type="datetimeFigureOut">
              <a:rPr lang="pl-PL" smtClean="0"/>
              <a:t>2014-05-15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9AF8323-593D-4D09-B6C0-F2F5F6CE6BB7}" type="slidenum">
              <a:rPr lang="pl-PL" smtClean="0"/>
              <a:t>‹#›</a:t>
            </a:fld>
            <a:endParaRPr lang="pl-PL"/>
          </a:p>
        </p:txBody>
      </p:sp>
    </p:spTree>
    <p:extLst>
      <p:ext uri="{BB962C8B-B14F-4D97-AF65-F5344CB8AC3E}">
        <p14:creationId xmlns:p14="http://schemas.microsoft.com/office/powerpoint/2010/main" val="388458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C925C4B-E456-4CAE-99EC-FACFD177D393}" type="datetimeFigureOut">
              <a:rPr lang="pl-PL" smtClean="0"/>
              <a:t>2014-05-15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9AF8323-593D-4D09-B6C0-F2F5F6CE6BB7}" type="slidenum">
              <a:rPr lang="pl-PL" smtClean="0"/>
              <a:t>‹#›</a:t>
            </a:fld>
            <a:endParaRPr lang="pl-PL"/>
          </a:p>
        </p:txBody>
      </p:sp>
    </p:spTree>
    <p:extLst>
      <p:ext uri="{BB962C8B-B14F-4D97-AF65-F5344CB8AC3E}">
        <p14:creationId xmlns:p14="http://schemas.microsoft.com/office/powerpoint/2010/main" val="2913922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C925C4B-E456-4CAE-99EC-FACFD177D393}" type="datetimeFigureOut">
              <a:rPr lang="pl-PL" smtClean="0"/>
              <a:t>2014-05-15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9AF8323-593D-4D09-B6C0-F2F5F6CE6BB7}" type="slidenum">
              <a:rPr lang="pl-PL" smtClean="0"/>
              <a:t>‹#›</a:t>
            </a:fld>
            <a:endParaRPr lang="pl-PL"/>
          </a:p>
        </p:txBody>
      </p:sp>
    </p:spTree>
    <p:extLst>
      <p:ext uri="{BB962C8B-B14F-4D97-AF65-F5344CB8AC3E}">
        <p14:creationId xmlns:p14="http://schemas.microsoft.com/office/powerpoint/2010/main" val="1242424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0C925C4B-E456-4CAE-99EC-FACFD177D393}" type="datetimeFigureOut">
              <a:rPr lang="pl-PL" smtClean="0"/>
              <a:t>2014-05-15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9AF8323-593D-4D09-B6C0-F2F5F6CE6BB7}" type="slidenum">
              <a:rPr lang="pl-PL" smtClean="0"/>
              <a:t>‹#›</a:t>
            </a:fld>
            <a:endParaRPr lang="pl-PL"/>
          </a:p>
        </p:txBody>
      </p:sp>
    </p:spTree>
    <p:extLst>
      <p:ext uri="{BB962C8B-B14F-4D97-AF65-F5344CB8AC3E}">
        <p14:creationId xmlns:p14="http://schemas.microsoft.com/office/powerpoint/2010/main" val="2595328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0C925C4B-E456-4CAE-99EC-FACFD177D393}" type="datetimeFigureOut">
              <a:rPr lang="pl-PL" smtClean="0"/>
              <a:t>2014-05-15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9AF8323-593D-4D09-B6C0-F2F5F6CE6BB7}" type="slidenum">
              <a:rPr lang="pl-PL" smtClean="0"/>
              <a:t>‹#›</a:t>
            </a:fld>
            <a:endParaRPr lang="pl-PL"/>
          </a:p>
        </p:txBody>
      </p:sp>
    </p:spTree>
    <p:extLst>
      <p:ext uri="{BB962C8B-B14F-4D97-AF65-F5344CB8AC3E}">
        <p14:creationId xmlns:p14="http://schemas.microsoft.com/office/powerpoint/2010/main" val="353519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0C925C4B-E456-4CAE-99EC-FACFD177D393}" type="datetimeFigureOut">
              <a:rPr lang="pl-PL" smtClean="0"/>
              <a:t>2014-05-15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89AF8323-593D-4D09-B6C0-F2F5F6CE6BB7}" type="slidenum">
              <a:rPr lang="pl-PL" smtClean="0"/>
              <a:t>‹#›</a:t>
            </a:fld>
            <a:endParaRPr lang="pl-PL"/>
          </a:p>
        </p:txBody>
      </p:sp>
    </p:spTree>
    <p:extLst>
      <p:ext uri="{BB962C8B-B14F-4D97-AF65-F5344CB8AC3E}">
        <p14:creationId xmlns:p14="http://schemas.microsoft.com/office/powerpoint/2010/main" val="678014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0C925C4B-E456-4CAE-99EC-FACFD177D393}" type="datetimeFigureOut">
              <a:rPr lang="pl-PL" smtClean="0"/>
              <a:t>2014-05-15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89AF8323-593D-4D09-B6C0-F2F5F6CE6BB7}" type="slidenum">
              <a:rPr lang="pl-PL" smtClean="0"/>
              <a:t>‹#›</a:t>
            </a:fld>
            <a:endParaRPr lang="pl-PL"/>
          </a:p>
        </p:txBody>
      </p:sp>
    </p:spTree>
    <p:extLst>
      <p:ext uri="{BB962C8B-B14F-4D97-AF65-F5344CB8AC3E}">
        <p14:creationId xmlns:p14="http://schemas.microsoft.com/office/powerpoint/2010/main" val="642151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0C925C4B-E456-4CAE-99EC-FACFD177D393}" type="datetimeFigureOut">
              <a:rPr lang="pl-PL" smtClean="0"/>
              <a:t>2014-05-15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89AF8323-593D-4D09-B6C0-F2F5F6CE6BB7}" type="slidenum">
              <a:rPr lang="pl-PL" smtClean="0"/>
              <a:t>‹#›</a:t>
            </a:fld>
            <a:endParaRPr lang="pl-PL"/>
          </a:p>
        </p:txBody>
      </p:sp>
    </p:spTree>
    <p:extLst>
      <p:ext uri="{BB962C8B-B14F-4D97-AF65-F5344CB8AC3E}">
        <p14:creationId xmlns:p14="http://schemas.microsoft.com/office/powerpoint/2010/main" val="2820645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0C925C4B-E456-4CAE-99EC-FACFD177D393}" type="datetimeFigureOut">
              <a:rPr lang="pl-PL" smtClean="0"/>
              <a:t>2014-05-15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9AF8323-593D-4D09-B6C0-F2F5F6CE6BB7}" type="slidenum">
              <a:rPr lang="pl-PL" smtClean="0"/>
              <a:t>‹#›</a:t>
            </a:fld>
            <a:endParaRPr lang="pl-PL"/>
          </a:p>
        </p:txBody>
      </p:sp>
    </p:spTree>
    <p:extLst>
      <p:ext uri="{BB962C8B-B14F-4D97-AF65-F5344CB8AC3E}">
        <p14:creationId xmlns:p14="http://schemas.microsoft.com/office/powerpoint/2010/main" val="270272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0C925C4B-E456-4CAE-99EC-FACFD177D393}" type="datetimeFigureOut">
              <a:rPr lang="pl-PL" smtClean="0"/>
              <a:t>2014-05-15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9AF8323-593D-4D09-B6C0-F2F5F6CE6BB7}" type="slidenum">
              <a:rPr lang="pl-PL" smtClean="0"/>
              <a:t>‹#›</a:t>
            </a:fld>
            <a:endParaRPr lang="pl-PL"/>
          </a:p>
        </p:txBody>
      </p:sp>
    </p:spTree>
    <p:extLst>
      <p:ext uri="{BB962C8B-B14F-4D97-AF65-F5344CB8AC3E}">
        <p14:creationId xmlns:p14="http://schemas.microsoft.com/office/powerpoint/2010/main" val="2855466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925C4B-E456-4CAE-99EC-FACFD177D393}" type="datetimeFigureOut">
              <a:rPr lang="pl-PL" smtClean="0"/>
              <a:t>2014-05-15</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F8323-593D-4D09-B6C0-F2F5F6CE6BB7}" type="slidenum">
              <a:rPr lang="pl-PL" smtClean="0"/>
              <a:t>‹#›</a:t>
            </a:fld>
            <a:endParaRPr lang="pl-PL"/>
          </a:p>
        </p:txBody>
      </p:sp>
    </p:spTree>
    <p:extLst>
      <p:ext uri="{BB962C8B-B14F-4D97-AF65-F5344CB8AC3E}">
        <p14:creationId xmlns:p14="http://schemas.microsoft.com/office/powerpoint/2010/main" val="4053655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5.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2483768" y="1917711"/>
            <a:ext cx="5976664" cy="2585323"/>
          </a:xfrm>
          <a:prstGeom prst="rect">
            <a:avLst/>
          </a:prstGeom>
          <a:noFill/>
        </p:spPr>
        <p:txBody>
          <a:bodyPr wrap="square" rtlCol="0">
            <a:spAutoFit/>
          </a:bodyPr>
          <a:lstStyle/>
          <a:p>
            <a:r>
              <a:rPr lang="pl-PL" sz="5400" dirty="0" smtClean="0">
                <a:solidFill>
                  <a:schemeClr val="accent6">
                    <a:lumMod val="75000"/>
                  </a:schemeClr>
                </a:solidFill>
                <a:effectLst>
                  <a:outerShdw blurRad="38100" dist="38100" dir="2700000" algn="tl">
                    <a:srgbClr val="000000">
                      <a:alpha val="43137"/>
                    </a:srgbClr>
                  </a:outerShdw>
                </a:effectLst>
              </a:rPr>
              <a:t>KONTRAKTOWANIE ŚWIADCZEŃ MEDYCZNYCH 2014</a:t>
            </a:r>
            <a:endParaRPr lang="pl-PL" sz="5400" dirty="0">
              <a:solidFill>
                <a:schemeClr val="accent6">
                  <a:lumMod val="75000"/>
                </a:schemeClr>
              </a:solidFill>
              <a:effectLst>
                <a:outerShdw blurRad="38100" dist="38100" dir="2700000" algn="tl">
                  <a:srgbClr val="000000">
                    <a:alpha val="43137"/>
                  </a:srgbClr>
                </a:outerShdw>
              </a:effectLst>
            </a:endParaRPr>
          </a:p>
        </p:txBody>
      </p:sp>
      <p:sp>
        <p:nvSpPr>
          <p:cNvPr id="3" name="Prostokąt 2"/>
          <p:cNvSpPr/>
          <p:nvPr/>
        </p:nvSpPr>
        <p:spPr>
          <a:xfrm>
            <a:off x="2915816" y="5013176"/>
            <a:ext cx="4572000" cy="646331"/>
          </a:xfrm>
          <a:prstGeom prst="rect">
            <a:avLst/>
          </a:prstGeom>
        </p:spPr>
        <p:txBody>
          <a:bodyPr>
            <a:spAutoFit/>
          </a:bodyPr>
          <a:lstStyle/>
          <a:p>
            <a:r>
              <a:rPr lang="pl-PL" dirty="0">
                <a:solidFill>
                  <a:schemeClr val="accent6">
                    <a:lumMod val="40000"/>
                    <a:lumOff val="60000"/>
                  </a:schemeClr>
                </a:solidFill>
                <a:effectLst>
                  <a:outerShdw blurRad="38100" dist="38100" dir="2700000" algn="tl">
                    <a:srgbClr val="000000">
                      <a:alpha val="43137"/>
                    </a:srgbClr>
                  </a:outerShdw>
                </a:effectLst>
              </a:rPr>
              <a:t>CHIRURGIA NACZYNIOWA – HOSPITALIZACJA, </a:t>
            </a:r>
            <a:r>
              <a:rPr lang="pl-PL" dirty="0" smtClean="0">
                <a:solidFill>
                  <a:schemeClr val="accent6">
                    <a:lumMod val="40000"/>
                    <a:lumOff val="60000"/>
                  </a:schemeClr>
                </a:solidFill>
                <a:effectLst>
                  <a:outerShdw blurRad="38100" dist="38100" dir="2700000" algn="tl">
                    <a:srgbClr val="000000">
                      <a:alpha val="43137"/>
                    </a:srgbClr>
                  </a:outerShdw>
                </a:effectLst>
              </a:rPr>
              <a:t>HOSPITALIZACJA </a:t>
            </a:r>
            <a:r>
              <a:rPr lang="pl-PL" dirty="0">
                <a:solidFill>
                  <a:schemeClr val="accent6">
                    <a:lumMod val="40000"/>
                    <a:lumOff val="60000"/>
                  </a:schemeClr>
                </a:solidFill>
                <a:effectLst>
                  <a:outerShdw blurRad="38100" dist="38100" dir="2700000" algn="tl">
                    <a:srgbClr val="000000">
                      <a:alpha val="43137"/>
                    </a:srgbClr>
                  </a:outerShdw>
                </a:effectLst>
              </a:rPr>
              <a:t>II POZIOM </a:t>
            </a:r>
            <a:r>
              <a:rPr lang="pl-PL" dirty="0" smtClean="0">
                <a:solidFill>
                  <a:schemeClr val="accent6">
                    <a:lumMod val="40000"/>
                    <a:lumOff val="60000"/>
                  </a:schemeClr>
                </a:solidFill>
                <a:effectLst>
                  <a:outerShdw blurRad="38100" dist="38100" dir="2700000" algn="tl">
                    <a:srgbClr val="000000">
                      <a:alpha val="43137"/>
                    </a:srgbClr>
                  </a:outerShdw>
                </a:effectLst>
              </a:rPr>
              <a:t>REFERENCYJNY</a:t>
            </a:r>
            <a:endParaRPr lang="pl-PL" dirty="0">
              <a:solidFill>
                <a:schemeClr val="accent6">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56821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rostokąt 1"/>
          <p:cNvSpPr/>
          <p:nvPr/>
        </p:nvSpPr>
        <p:spPr>
          <a:xfrm>
            <a:off x="971600" y="927153"/>
            <a:ext cx="8064896" cy="4985980"/>
          </a:xfrm>
          <a:prstGeom prst="rect">
            <a:avLst/>
          </a:prstGeom>
        </p:spPr>
        <p:txBody>
          <a:bodyPr wrap="square">
            <a:spAutoFit/>
          </a:bodyPr>
          <a:lstStyle/>
          <a:p>
            <a:r>
              <a:rPr lang="pl-PL" sz="2000" b="1" dirty="0">
                <a:solidFill>
                  <a:schemeClr val="bg1"/>
                </a:solidFill>
              </a:rPr>
              <a:t>ZARZĄDZENIE Nr 23/2014/DSOZ z dnia 30 kwietnia 2014 r. zmieniające zarządzenie w sprawie określenia warunków zawierania i realizacji umów w rodzaju: leczenie </a:t>
            </a:r>
            <a:r>
              <a:rPr lang="pl-PL" sz="2000" b="1" dirty="0" smtClean="0">
                <a:solidFill>
                  <a:schemeClr val="bg1"/>
                </a:solidFill>
              </a:rPr>
              <a:t>szpitalne - ZMIANY</a:t>
            </a:r>
            <a:endParaRPr lang="pl-PL" sz="2000" b="1" dirty="0">
              <a:solidFill>
                <a:schemeClr val="bg1"/>
              </a:solidFill>
            </a:endParaRPr>
          </a:p>
          <a:p>
            <a:r>
              <a:rPr lang="pl-PL" dirty="0"/>
              <a:t> </a:t>
            </a:r>
            <a:r>
              <a:rPr lang="pl-PL" dirty="0" smtClean="0"/>
              <a:t> </a:t>
            </a:r>
          </a:p>
          <a:p>
            <a:pPr lvl="0" algn="just"/>
            <a:r>
              <a:rPr lang="pl-PL" sz="2000" dirty="0" smtClean="0">
                <a:solidFill>
                  <a:schemeClr val="bg1"/>
                </a:solidFill>
              </a:rPr>
              <a:t>Załącznik </a:t>
            </a:r>
            <a:r>
              <a:rPr lang="pl-PL" sz="2000" dirty="0">
                <a:solidFill>
                  <a:schemeClr val="bg1"/>
                </a:solidFill>
              </a:rPr>
              <a:t>nr 1a do zarządzenia otrzymuje brzmienie określone w </a:t>
            </a:r>
            <a:r>
              <a:rPr lang="pl-PL" sz="2000" dirty="0" smtClean="0">
                <a:solidFill>
                  <a:schemeClr val="bg1"/>
                </a:solidFill>
              </a:rPr>
              <a:t>zał. </a:t>
            </a:r>
            <a:r>
              <a:rPr lang="pl-PL" sz="2000" dirty="0">
                <a:solidFill>
                  <a:schemeClr val="bg1"/>
                </a:solidFill>
              </a:rPr>
              <a:t>nr 1</a:t>
            </a:r>
          </a:p>
          <a:p>
            <a:pPr lvl="0" algn="just"/>
            <a:endParaRPr lang="pl-PL" sz="2000" dirty="0">
              <a:solidFill>
                <a:schemeClr val="bg1"/>
              </a:solidFill>
            </a:endParaRPr>
          </a:p>
          <a:p>
            <a:pPr lvl="0" algn="just"/>
            <a:r>
              <a:rPr lang="pl-PL" sz="2000" dirty="0">
                <a:solidFill>
                  <a:schemeClr val="bg1"/>
                </a:solidFill>
              </a:rPr>
              <a:t>Załącznik nr 1b do zarządzenia otrzymuje brzmienie określone w </a:t>
            </a:r>
            <a:r>
              <a:rPr lang="pl-PL" sz="2000" dirty="0" smtClean="0">
                <a:solidFill>
                  <a:schemeClr val="bg1"/>
                </a:solidFill>
              </a:rPr>
              <a:t>zał. nr </a:t>
            </a:r>
            <a:r>
              <a:rPr lang="pl-PL" sz="2000" dirty="0">
                <a:solidFill>
                  <a:schemeClr val="bg1"/>
                </a:solidFill>
              </a:rPr>
              <a:t>2</a:t>
            </a:r>
          </a:p>
          <a:p>
            <a:pPr lvl="0" algn="just"/>
            <a:endParaRPr lang="pl-PL" sz="2000" dirty="0">
              <a:solidFill>
                <a:schemeClr val="bg1"/>
              </a:solidFill>
            </a:endParaRPr>
          </a:p>
          <a:p>
            <a:pPr lvl="0" algn="just"/>
            <a:r>
              <a:rPr lang="pl-PL" sz="2000" dirty="0">
                <a:solidFill>
                  <a:schemeClr val="bg1"/>
                </a:solidFill>
              </a:rPr>
              <a:t>Załącznik nr 1c do zarządzenia otrzymuje brzmienie określone w </a:t>
            </a:r>
            <a:r>
              <a:rPr lang="pl-PL" sz="2000" dirty="0" smtClean="0">
                <a:solidFill>
                  <a:schemeClr val="bg1"/>
                </a:solidFill>
              </a:rPr>
              <a:t>zał. </a:t>
            </a:r>
            <a:r>
              <a:rPr lang="pl-PL" sz="2000" dirty="0">
                <a:solidFill>
                  <a:schemeClr val="bg1"/>
                </a:solidFill>
              </a:rPr>
              <a:t>nr 3</a:t>
            </a:r>
          </a:p>
          <a:p>
            <a:pPr algn="just"/>
            <a:endParaRPr lang="pl-PL" sz="2000" dirty="0">
              <a:solidFill>
                <a:schemeClr val="bg1"/>
              </a:solidFill>
            </a:endParaRPr>
          </a:p>
          <a:p>
            <a:pPr algn="just"/>
            <a:r>
              <a:rPr lang="pl-PL" sz="2000" dirty="0">
                <a:solidFill>
                  <a:schemeClr val="bg1"/>
                </a:solidFill>
              </a:rPr>
              <a:t>W załączniku nr 3 do zarządzenia w części: 1. WARUNKI WSPÓLNE WOBEC ŚWIADCZENIODAWCÓW (nie dotyczy SOR i IP) – HOSPITALIZACJA:</a:t>
            </a:r>
          </a:p>
          <a:p>
            <a:pPr lvl="0" algn="just"/>
            <a:r>
              <a:rPr lang="pl-PL" sz="2000" dirty="0" smtClean="0">
                <a:solidFill>
                  <a:schemeClr val="bg1"/>
                </a:solidFill>
              </a:rPr>
              <a:t>- Lp</a:t>
            </a:r>
            <a:r>
              <a:rPr lang="pl-PL" sz="2000" dirty="0">
                <a:solidFill>
                  <a:schemeClr val="bg1"/>
                </a:solidFill>
              </a:rPr>
              <a:t>. 8 otrzymuje brzmienie określone w załączniku nr 4</a:t>
            </a:r>
          </a:p>
          <a:p>
            <a:pPr algn="just"/>
            <a:r>
              <a:rPr lang="pl-PL" sz="2000" dirty="0" smtClean="0">
                <a:solidFill>
                  <a:schemeClr val="bg1"/>
                </a:solidFill>
              </a:rPr>
              <a:t>- dodaje </a:t>
            </a:r>
            <a:r>
              <a:rPr lang="pl-PL" sz="2000" dirty="0">
                <a:solidFill>
                  <a:schemeClr val="bg1"/>
                </a:solidFill>
              </a:rPr>
              <a:t>się Lp. 50 w brzmieniu określonym w załączniku nr </a:t>
            </a:r>
            <a:r>
              <a:rPr lang="pl-PL" sz="2000" dirty="0" smtClean="0">
                <a:solidFill>
                  <a:schemeClr val="bg1"/>
                </a:solidFill>
              </a:rPr>
              <a:t>5</a:t>
            </a:r>
            <a:endParaRPr lang="pl-PL" sz="2000" dirty="0">
              <a:solidFill>
                <a:schemeClr val="bg1"/>
              </a:solidFill>
            </a:endParaRPr>
          </a:p>
          <a:p>
            <a:pPr algn="just"/>
            <a:endParaRPr lang="pl-PL" sz="2000" dirty="0">
              <a:solidFill>
                <a:schemeClr val="bg1"/>
              </a:solidFill>
            </a:endParaRPr>
          </a:p>
          <a:p>
            <a:pPr algn="just"/>
            <a:r>
              <a:rPr lang="pl-PL" sz="2000" dirty="0">
                <a:solidFill>
                  <a:schemeClr val="bg1"/>
                </a:solidFill>
              </a:rPr>
              <a:t>Załącznik nr 9 do zarządzenia otrzymuje brzmienie określone w </a:t>
            </a:r>
            <a:r>
              <a:rPr lang="pl-PL" sz="2000" dirty="0" smtClean="0">
                <a:solidFill>
                  <a:schemeClr val="bg1"/>
                </a:solidFill>
              </a:rPr>
              <a:t>zał. </a:t>
            </a:r>
            <a:r>
              <a:rPr lang="pl-PL" sz="2000" dirty="0">
                <a:solidFill>
                  <a:schemeClr val="bg1"/>
                </a:solidFill>
              </a:rPr>
              <a:t>nr 6</a:t>
            </a:r>
          </a:p>
        </p:txBody>
      </p:sp>
      <p:sp>
        <p:nvSpPr>
          <p:cNvPr id="3" name="Objaśnienie liniowe 1 2"/>
          <p:cNvSpPr/>
          <p:nvPr/>
        </p:nvSpPr>
        <p:spPr>
          <a:xfrm>
            <a:off x="6156176" y="164326"/>
            <a:ext cx="2812576" cy="960418"/>
          </a:xfrm>
          <a:prstGeom prst="borderCallout1">
            <a:avLst>
              <a:gd name="adj1" fmla="val 18750"/>
              <a:gd name="adj2" fmla="val -8333"/>
              <a:gd name="adj3" fmla="val 50661"/>
              <a:gd name="adj4" fmla="val -3712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z</a:t>
            </a:r>
            <a:r>
              <a:rPr lang="pl-PL" dirty="0" smtClean="0"/>
              <a:t>miany w załącznikach – katalogach i wymaganiach</a:t>
            </a:r>
            <a:endParaRPr lang="pl-PL" dirty="0"/>
          </a:p>
        </p:txBody>
      </p:sp>
    </p:spTree>
    <p:extLst>
      <p:ext uri="{BB962C8B-B14F-4D97-AF65-F5344CB8AC3E}">
        <p14:creationId xmlns:p14="http://schemas.microsoft.com/office/powerpoint/2010/main" val="453645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352604742"/>
              </p:ext>
            </p:extLst>
          </p:nvPr>
        </p:nvGraphicFramePr>
        <p:xfrm>
          <a:off x="251520" y="407170"/>
          <a:ext cx="8568952" cy="6267950"/>
        </p:xfrm>
        <a:graphic>
          <a:graphicData uri="http://schemas.openxmlformats.org/drawingml/2006/table">
            <a:tbl>
              <a:tblPr/>
              <a:tblGrid>
                <a:gridCol w="1339621"/>
                <a:gridCol w="7229331"/>
              </a:tblGrid>
              <a:tr h="356181">
                <a:tc gridSpan="2">
                  <a:txBody>
                    <a:bodyPr/>
                    <a:lstStyle/>
                    <a:p>
                      <a:pPr algn="ctr" fontAlgn="ctr"/>
                      <a:r>
                        <a:rPr lang="pl-PL" sz="1400" b="1" i="0" u="none" strike="noStrike" dirty="0" smtClean="0">
                          <a:solidFill>
                            <a:srgbClr val="FF0000"/>
                          </a:solidFill>
                          <a:effectLst/>
                          <a:latin typeface="Arial Narrow"/>
                        </a:rPr>
                        <a:t>WARUNKI </a:t>
                      </a:r>
                      <a:r>
                        <a:rPr lang="pl-PL" sz="1400" b="1" i="0" u="none" strike="noStrike" dirty="0">
                          <a:solidFill>
                            <a:srgbClr val="FF0000"/>
                          </a:solidFill>
                          <a:effectLst/>
                          <a:latin typeface="Arial Narrow"/>
                        </a:rPr>
                        <a:t>WSPÓLNE WOBEC ŚWIADCZENIODAWCÓW (nie dotyczy SOR i IP) - HOSPITALIZACJA</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pl-PL"/>
                    </a:p>
                  </a:txBody>
                  <a:tcPr/>
                </a:tc>
              </a:tr>
              <a:tr h="321712">
                <a:tc gridSpan="2">
                  <a:txBody>
                    <a:bodyPr/>
                    <a:lstStyle/>
                    <a:p>
                      <a:pPr algn="l" fontAlgn="ctr"/>
                      <a:r>
                        <a:rPr lang="pl-PL" sz="1200" b="1" i="0" u="none" strike="noStrike" dirty="0">
                          <a:effectLst/>
                          <a:latin typeface="Arial Narrow"/>
                        </a:rPr>
                        <a:t>1.1 WARUNKI WYMAGANE -  zgodnie z obowiązującym rozporządzeniem Ministra Zdrowia w sprawie świadczeń gwarantowanych z zakresu leczenia szpitalnego </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pl-PL"/>
                    </a:p>
                  </a:txBody>
                  <a:tcPr/>
                </a:tc>
              </a:tr>
              <a:tr h="235686">
                <a:tc gridSpan="2">
                  <a:txBody>
                    <a:bodyPr/>
                    <a:lstStyle/>
                    <a:p>
                      <a:pPr algn="l" fontAlgn="ctr"/>
                      <a:r>
                        <a:rPr lang="pl-PL" sz="1200" b="1" i="0" u="none" strike="noStrike" dirty="0">
                          <a:effectLst/>
                          <a:latin typeface="Arial Narrow"/>
                        </a:rPr>
                        <a:t>1.2 WARUNKI WYMAGANE -  na podstawie:  art. 146 ust.1 pkt 3 ustawy o świadczeniach </a:t>
                      </a:r>
                    </a:p>
                    <a:p>
                      <a:pPr algn="l" fontAlgn="b"/>
                      <a:r>
                        <a:rPr lang="pl-PL" sz="1200" b="1" i="0" u="none" strike="noStrike" dirty="0">
                          <a:effectLst/>
                          <a:latin typeface="Arial Narrow"/>
                        </a:rPr>
                        <a:t> </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pPr algn="l" fontAlgn="b"/>
                      <a:endParaRPr lang="pl-PL" sz="1200" b="1" i="0" u="none" strike="noStrike" dirty="0">
                        <a:effectLst/>
                        <a:latin typeface="Arial Narrow"/>
                      </a:endParaRPr>
                    </a:p>
                  </a:txBody>
                  <a:tcPr marL="6545" marR="6545" marT="6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633240">
                <a:tc>
                  <a:txBody>
                    <a:bodyPr/>
                    <a:lstStyle/>
                    <a:p>
                      <a:pPr algn="l" fontAlgn="ctr"/>
                      <a:r>
                        <a:rPr lang="pl-PL" sz="1200" b="0" i="0" u="none" strike="noStrike">
                          <a:effectLst/>
                          <a:latin typeface="Arial Narrow"/>
                        </a:rPr>
                        <a:t>1.2.1 wymagania formalne</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pl-PL" sz="1200" b="0" i="0" u="none" strike="noStrike" dirty="0">
                          <a:effectLst/>
                          <a:latin typeface="Arial Narrow"/>
                        </a:rPr>
                        <a:t> Przedsiębiorstwo podmiotu leczniczego wpisane do rejestru podmiotów wykonujących działalność leczniczą , zwanego "rejestrem", w tym:  </a:t>
                      </a:r>
                      <a:br>
                        <a:rPr lang="pl-PL" sz="1200" b="0" i="0" u="none" strike="noStrike" dirty="0">
                          <a:effectLst/>
                          <a:latin typeface="Arial Narrow"/>
                        </a:rPr>
                      </a:br>
                      <a:r>
                        <a:rPr lang="pl-PL" sz="1200" b="0" i="0" u="none" strike="noStrike" dirty="0">
                          <a:effectLst/>
                          <a:latin typeface="Arial Narrow"/>
                        </a:rPr>
                        <a:t>1) profil oddziału szpitalnego wskazany w rejestrze: dział III, rubryka 8, część X kodu resortowego zgodny z zakresem świadczeń stanowiących przedmiot kontraktowania ,</a:t>
                      </a:r>
                      <a:br>
                        <a:rPr lang="pl-PL" sz="1200" b="0" i="0" u="none" strike="noStrike" dirty="0">
                          <a:effectLst/>
                          <a:latin typeface="Arial Narrow"/>
                        </a:rPr>
                      </a:br>
                      <a:r>
                        <a:rPr lang="pl-PL" sz="1200" b="0" i="0" u="none" strike="noStrike" dirty="0">
                          <a:effectLst/>
                          <a:latin typeface="Arial Narrow"/>
                        </a:rPr>
                        <a:t>2) kod resortowy rodzaju działalności leczniczej wykonywanej w przedsiębiorstwie podmiotu leczniczego </a:t>
                      </a:r>
                      <a:r>
                        <a:rPr lang="pl-PL" sz="1200" b="0" i="0" u="none" strike="noStrike" dirty="0" err="1">
                          <a:effectLst/>
                          <a:latin typeface="Arial Narrow"/>
                        </a:rPr>
                        <a:t>obejmującejgo</a:t>
                      </a:r>
                      <a:r>
                        <a:rPr lang="pl-PL" sz="1200" b="0" i="0" u="none" strike="noStrike" dirty="0">
                          <a:effectLst/>
                          <a:latin typeface="Arial Narrow"/>
                        </a:rPr>
                        <a:t> oddział szpitalny o profilu zgodnym z zakresem świadczeń będących przedmiotem kontraktowania -</a:t>
                      </a:r>
                      <a:br>
                        <a:rPr lang="pl-PL" sz="1200" b="0" i="0" u="none" strike="noStrike" dirty="0">
                          <a:effectLst/>
                          <a:latin typeface="Arial Narrow"/>
                        </a:rPr>
                      </a:br>
                      <a:r>
                        <a:rPr lang="pl-PL" sz="1200" b="0" i="0" u="none" strike="noStrike" dirty="0">
                          <a:effectLst/>
                          <a:latin typeface="Arial Narrow"/>
                        </a:rPr>
                        <a:t>    dział I, rubryka 28 część VI kodu resortowego: 1 - Stacjonarne i całodobowe świadczenia szpitalne,</a:t>
                      </a:r>
                      <a:br>
                        <a:rPr lang="pl-PL" sz="1200" b="0" i="0" u="none" strike="noStrike" dirty="0">
                          <a:effectLst/>
                          <a:latin typeface="Arial Narrow"/>
                        </a:rPr>
                      </a:br>
                      <a:r>
                        <a:rPr lang="pl-PL" sz="1200" b="0" i="0" u="none" strike="noStrike" dirty="0">
                          <a:effectLst/>
                          <a:latin typeface="Arial Narrow"/>
                        </a:rPr>
                        <a:t>3) wpis w rejestrze: dział III, rubryka 8, część VIII kodu resortowego - kod parzysty (dotyczy zakresów specjalności dla dorosłych),</a:t>
                      </a:r>
                      <a:br>
                        <a:rPr lang="pl-PL" sz="1200" b="0" i="0" u="none" strike="noStrike" dirty="0">
                          <a:effectLst/>
                          <a:latin typeface="Arial Narrow"/>
                        </a:rPr>
                      </a:br>
                      <a:r>
                        <a:rPr lang="pl-PL" sz="1200" b="0" i="0" u="none" strike="noStrike" dirty="0">
                          <a:effectLst/>
                          <a:latin typeface="Arial Narrow"/>
                        </a:rPr>
                        <a:t>4) wpis w rejestrze: dział III, rubryka 8, część VIII kodu resortowego - kod nieparzysty (dotyczy zakresów specjalności dziecięcych),</a:t>
                      </a:r>
                      <a:br>
                        <a:rPr lang="pl-PL" sz="1200" b="0" i="0" u="none" strike="noStrike" dirty="0">
                          <a:effectLst/>
                          <a:latin typeface="Arial Narrow"/>
                        </a:rPr>
                      </a:br>
                      <a:r>
                        <a:rPr lang="pl-PL" sz="1200" b="0" i="0" u="none" strike="noStrike" dirty="0">
                          <a:effectLst/>
                          <a:latin typeface="Arial Narrow"/>
                        </a:rPr>
                        <a:t>5) wpis w rejestrze: dział III, rubryka 8, część IX kodu resortowego: HC.1.1 leczenie stacjonarne,</a:t>
                      </a:r>
                      <a:br>
                        <a:rPr lang="pl-PL" sz="1200" b="0" i="0" u="none" strike="noStrike" dirty="0">
                          <a:effectLst/>
                          <a:latin typeface="Arial Narrow"/>
                        </a:rPr>
                      </a:br>
                      <a:r>
                        <a:rPr lang="pl-PL" sz="1200" b="0" i="0" u="none" strike="noStrike" dirty="0">
                          <a:effectLst/>
                          <a:latin typeface="Arial Narrow"/>
                        </a:rPr>
                        <a:t>6) wpis w rejestrze: część VIII kodu resortowego: 4900 Izba przyjęć szpitala lub 4902 Szpitalny oddział ratunkowy,</a:t>
                      </a:r>
                      <a:br>
                        <a:rPr lang="pl-PL" sz="1200" b="0" i="0" u="none" strike="noStrike" dirty="0">
                          <a:effectLst/>
                          <a:latin typeface="Arial Narrow"/>
                        </a:rPr>
                      </a:br>
                      <a:r>
                        <a:rPr lang="pl-PL" sz="1200" b="0" i="0" u="none" strike="noStrike" dirty="0">
                          <a:effectLst/>
                          <a:latin typeface="Arial Narrow"/>
                        </a:rPr>
                        <a:t>7) wpis w rejestrze: część VIII kodu resortowego: 4910 Blok operacyjny (dotyczy specjalności zabiegowych, z wyłączeniem Transplantologii klinicznej/Transplantologii klinicznej dla dzieci  realizującej wyłącznie  świadczenia </a:t>
                      </a:r>
                      <a:br>
                        <a:rPr lang="pl-PL" sz="1200" b="0" i="0" u="none" strike="noStrike" dirty="0">
                          <a:effectLst/>
                          <a:latin typeface="Arial Narrow"/>
                        </a:rPr>
                      </a:br>
                      <a:r>
                        <a:rPr lang="pl-PL" sz="1200" b="0" i="0" u="none" strike="noStrike" dirty="0">
                          <a:effectLst/>
                          <a:latin typeface="Arial Narrow"/>
                        </a:rPr>
                        <a:t>    z poz. 46.1.2.),</a:t>
                      </a:r>
                      <a:br>
                        <a:rPr lang="pl-PL" sz="1200" b="0" i="0" u="none" strike="noStrike" dirty="0">
                          <a:effectLst/>
                          <a:latin typeface="Arial Narrow"/>
                        </a:rPr>
                      </a:br>
                      <a:r>
                        <a:rPr lang="pl-PL" sz="1200" b="0" i="0" u="none" strike="noStrike" dirty="0">
                          <a:effectLst/>
                          <a:latin typeface="Arial Narrow"/>
                        </a:rPr>
                        <a:t>8) wpis w rejestrze: część VIII kodu resortowego: 4920 Apteka szpitalna/zakładowa/dział farmacji (art. 87 ust. 2a i 4 ustawy z dnia 6 września 2001 r. - Prawo farmaceutyczne (Dz. U. z 2008 r. Nr 45, poz. 271, z </a:t>
                      </a:r>
                      <a:r>
                        <a:rPr lang="pl-PL" sz="1200" b="0" i="0" u="none" strike="noStrike" dirty="0" err="1">
                          <a:effectLst/>
                          <a:latin typeface="Arial Narrow"/>
                        </a:rPr>
                        <a:t>późn</a:t>
                      </a:r>
                      <a:r>
                        <a:rPr lang="pl-PL" sz="1200" b="0" i="0" u="none" strike="noStrike" dirty="0">
                          <a:effectLst/>
                          <a:latin typeface="Arial Narrow"/>
                        </a:rPr>
                        <a:t>. zm.)) </a:t>
                      </a:r>
                    </a:p>
                  </a:txBody>
                  <a:tcPr marL="6545" marR="6545" marT="65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947829">
                <a:tc>
                  <a:txBody>
                    <a:bodyPr/>
                    <a:lstStyle/>
                    <a:p>
                      <a:pPr algn="l" fontAlgn="ctr"/>
                      <a:r>
                        <a:rPr lang="pl-PL" sz="1200" b="0" i="0" u="none" strike="noStrike" dirty="0">
                          <a:effectLst/>
                          <a:latin typeface="Arial Narrow"/>
                        </a:rPr>
                        <a:t>1.2.2 organizacja udzielania </a:t>
                      </a:r>
                      <a:br>
                        <a:rPr lang="pl-PL" sz="1200" b="0" i="0" u="none" strike="noStrike" dirty="0">
                          <a:effectLst/>
                          <a:latin typeface="Arial Narrow"/>
                        </a:rPr>
                      </a:br>
                      <a:r>
                        <a:rPr lang="pl-PL" sz="1200" b="0" i="0" u="none" strike="noStrike" dirty="0">
                          <a:effectLst/>
                          <a:latin typeface="Arial Narrow"/>
                        </a:rPr>
                        <a:t>         świadczeń</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pl-PL" sz="1200" b="0" i="0" u="none" strike="noStrike" dirty="0">
                          <a:effectLst/>
                          <a:latin typeface="Arial Narrow"/>
                        </a:rPr>
                        <a:t> W przypadku braku w strukturze organizacyjnej szpitala  </a:t>
                      </a:r>
                      <a:r>
                        <a:rPr lang="pl-PL" sz="1200" b="0" i="0" u="none" strike="noStrike" dirty="0" err="1">
                          <a:effectLst/>
                          <a:latin typeface="Arial Narrow"/>
                        </a:rPr>
                        <a:t>OAiIT</a:t>
                      </a:r>
                      <a:r>
                        <a:rPr lang="pl-PL" sz="1200" b="0" i="0" u="none" strike="noStrike" dirty="0">
                          <a:effectLst/>
                          <a:latin typeface="Arial Narrow"/>
                        </a:rPr>
                        <a:t> (§ 4 ust. 1, pkt 2 rozporządzenia):</a:t>
                      </a:r>
                      <a:br>
                        <a:rPr lang="pl-PL" sz="1200" b="0" i="0" u="none" strike="noStrike" dirty="0">
                          <a:effectLst/>
                          <a:latin typeface="Arial Narrow"/>
                        </a:rPr>
                      </a:br>
                      <a:r>
                        <a:rPr lang="pl-PL" sz="1200" b="0" i="0" u="none" strike="noStrike" dirty="0">
                          <a:effectLst/>
                          <a:latin typeface="Arial Narrow"/>
                        </a:rPr>
                        <a:t>  1) co najmniej  jedno  stanowisko intensywnej terapii, o którym mowa w załączniku nr 3 do rozporządzenia lp. 2 i lp. 3, w części "</a:t>
                      </a:r>
                      <a:r>
                        <a:rPr lang="pl-PL" sz="1200" b="0" i="1" u="none" strike="noStrike" dirty="0">
                          <a:effectLst/>
                          <a:latin typeface="Arial Narrow"/>
                        </a:rPr>
                        <a:t>organizacja udzielania świadczeń"</a:t>
                      </a:r>
                      <a:r>
                        <a:rPr lang="pl-PL" sz="1200" b="0" i="0" u="none" strike="noStrike" dirty="0">
                          <a:effectLst/>
                          <a:latin typeface="Arial Narrow"/>
                        </a:rPr>
                        <a:t> w pkt 3  wpisane w rejestrze przedsiębiorstwa podmiotu</a:t>
                      </a:r>
                      <a:br>
                        <a:rPr lang="pl-PL" sz="1200" b="0" i="0" u="none" strike="noStrike" dirty="0">
                          <a:effectLst/>
                          <a:latin typeface="Arial Narrow"/>
                        </a:rPr>
                      </a:br>
                      <a:r>
                        <a:rPr lang="pl-PL" sz="1200" b="0" i="0" u="none" strike="noStrike" dirty="0">
                          <a:effectLst/>
                          <a:latin typeface="Arial Narrow"/>
                        </a:rPr>
                        <a:t>       leczniczego - rubryka " łóżko  intensywnej  opieki medycznej";</a:t>
                      </a:r>
                      <a:br>
                        <a:rPr lang="pl-PL" sz="1200" b="0" i="0" u="none" strike="noStrike" dirty="0">
                          <a:effectLst/>
                          <a:latin typeface="Arial Narrow"/>
                        </a:rPr>
                      </a:br>
                      <a:r>
                        <a:rPr lang="pl-PL" sz="1200" b="0" i="0" u="none" strike="noStrike" dirty="0">
                          <a:effectLst/>
                          <a:latin typeface="Arial Narrow"/>
                        </a:rPr>
                        <a:t>  2) udokumentowane  zapewnienie  transportu sanitarnego  w składzie  odpowiadającym specjalistycznemu zespołowi ratownictwa medycznego.</a:t>
                      </a:r>
                    </a:p>
                  </a:txBody>
                  <a:tcPr marL="6545" marR="6545" marT="65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94782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pl-PL" sz="1200" b="0" i="0" u="none" strike="noStrike" dirty="0" smtClean="0">
                          <a:effectLst/>
                          <a:latin typeface="Arial Narrow"/>
                        </a:rPr>
                        <a:t>1.2.3 pozostałe </a:t>
                      </a:r>
                      <a:r>
                        <a:rPr lang="pl-PL" sz="1200" b="0" i="0" u="none" strike="noStrike" kern="1200" dirty="0" smtClean="0">
                          <a:solidFill>
                            <a:schemeClr val="tx1"/>
                          </a:solidFill>
                          <a:effectLst/>
                          <a:latin typeface="Arial Narrow"/>
                          <a:ea typeface="+mn-ea"/>
                          <a:cs typeface="+mn-cs"/>
                        </a:rPr>
                        <a:t>warunki</a:t>
                      </a:r>
                    </a:p>
                    <a:p>
                      <a:pPr algn="l" fontAlgn="ctr"/>
                      <a:endParaRPr lang="pl-PL" sz="1200" b="0" i="0" u="none" strike="noStrike" dirty="0">
                        <a:effectLst/>
                        <a:latin typeface="Arial Narrow"/>
                      </a:endParaRP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pl-PL" sz="1200" b="0" i="0" u="none" strike="noStrike" smtClean="0">
                          <a:effectLst/>
                          <a:latin typeface="Arial Narrow"/>
                        </a:rPr>
                        <a:t>1) udokumentowane zapewnienie dostępu do środka transportu sanitarnego, o którym mowa w § 4 ust.1 pkt 7 rozporządzenia;</a:t>
                      </a:r>
                      <a:br>
                        <a:rPr lang="pl-PL" sz="1200" b="0" i="0" u="none" strike="noStrike" smtClean="0">
                          <a:effectLst/>
                          <a:latin typeface="Arial Narrow"/>
                        </a:rPr>
                      </a:br>
                      <a:r>
                        <a:rPr lang="pl-PL" sz="1200" b="0" i="0" u="none" strike="noStrike" smtClean="0">
                          <a:effectLst/>
                          <a:latin typeface="Arial Narrow"/>
                        </a:rPr>
                        <a:t>2) udokumentowane zapewnienie całodobowej opieki lekarskiej i pielęgniarskiej lub położnych we wszystkie dni tygodnia,  zgodnie z przepisami rozporządzenia § 5 ust. 1, 2 i 4 , w wewnętrznych aktach </a:t>
                      </a:r>
                      <a:br>
                        <a:rPr lang="pl-PL" sz="1200" b="0" i="0" u="none" strike="noStrike" smtClean="0">
                          <a:effectLst/>
                          <a:latin typeface="Arial Narrow"/>
                        </a:rPr>
                      </a:br>
                      <a:r>
                        <a:rPr lang="pl-PL" sz="1200" b="0" i="0" u="none" strike="noStrike" smtClean="0">
                          <a:effectLst/>
                          <a:latin typeface="Arial Narrow"/>
                        </a:rPr>
                        <a:t>    regulujących  funkcjonowanie  świadczeniodawcy.</a:t>
                      </a:r>
                    </a:p>
                  </a:txBody>
                  <a:tcPr marL="6545" marR="6545" marT="65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3" name="Objaśnienie liniowe 1 2"/>
          <p:cNvSpPr/>
          <p:nvPr/>
        </p:nvSpPr>
        <p:spPr>
          <a:xfrm>
            <a:off x="6156176" y="836712"/>
            <a:ext cx="2812576" cy="960418"/>
          </a:xfrm>
          <a:prstGeom prst="borderCallout1">
            <a:avLst>
              <a:gd name="adj1" fmla="val 18750"/>
              <a:gd name="adj2" fmla="val -8333"/>
              <a:gd name="adj3" fmla="val -6934"/>
              <a:gd name="adj4" fmla="val -3070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ZAŁĄCZNIK 3 DO ZARZ  89/2013/DSOZ ZE ZM.</a:t>
            </a:r>
            <a:endParaRPr lang="pl-PL" dirty="0"/>
          </a:p>
        </p:txBody>
      </p:sp>
      <p:sp>
        <p:nvSpPr>
          <p:cNvPr id="4" name="Objaśnienie liniowe 1 3"/>
          <p:cNvSpPr/>
          <p:nvPr/>
        </p:nvSpPr>
        <p:spPr>
          <a:xfrm>
            <a:off x="5513112" y="2896976"/>
            <a:ext cx="3467908" cy="509506"/>
          </a:xfrm>
          <a:prstGeom prst="borderCallout1">
            <a:avLst>
              <a:gd name="adj1" fmla="val 51985"/>
              <a:gd name="adj2" fmla="val -1362"/>
              <a:gd name="adj3" fmla="val -15234"/>
              <a:gd name="adj4" fmla="val -1277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k</a:t>
            </a:r>
            <a:r>
              <a:rPr lang="pl-PL" dirty="0" smtClean="0"/>
              <a:t>od oddziału 4530 lub profil 39 </a:t>
            </a:r>
            <a:endParaRPr lang="pl-PL" dirty="0"/>
          </a:p>
        </p:txBody>
      </p:sp>
    </p:spTree>
    <p:extLst>
      <p:ext uri="{BB962C8B-B14F-4D97-AF65-F5344CB8AC3E}">
        <p14:creationId xmlns:p14="http://schemas.microsoft.com/office/powerpoint/2010/main" val="3841830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ext uri="{D42A27DB-BD31-4B8C-83A1-F6EECF244321}">
                <p14:modId xmlns:p14="http://schemas.microsoft.com/office/powerpoint/2010/main" val="3968698576"/>
              </p:ext>
            </p:extLst>
          </p:nvPr>
        </p:nvGraphicFramePr>
        <p:xfrm>
          <a:off x="323528" y="579293"/>
          <a:ext cx="8712968" cy="5272839"/>
        </p:xfrm>
        <a:graphic>
          <a:graphicData uri="http://schemas.openxmlformats.org/drawingml/2006/table">
            <a:tbl>
              <a:tblPr/>
              <a:tblGrid>
                <a:gridCol w="1296144"/>
                <a:gridCol w="7416824"/>
              </a:tblGrid>
              <a:tr h="360040">
                <a:tc gridSpan="2">
                  <a:txBody>
                    <a:bodyPr/>
                    <a:lstStyle/>
                    <a:p>
                      <a:pPr algn="ctr" fontAlgn="ctr"/>
                      <a:r>
                        <a:rPr lang="pl-PL" sz="1400" b="1" i="0" u="none" strike="noStrike" dirty="0" smtClean="0">
                          <a:solidFill>
                            <a:srgbClr val="FF0000"/>
                          </a:solidFill>
                          <a:effectLst/>
                          <a:latin typeface="Arial Narrow"/>
                        </a:rPr>
                        <a:t>WARUNKI </a:t>
                      </a:r>
                      <a:r>
                        <a:rPr lang="pl-PL" sz="1400" b="1" i="0" u="none" strike="noStrike" dirty="0">
                          <a:solidFill>
                            <a:srgbClr val="FF0000"/>
                          </a:solidFill>
                          <a:effectLst/>
                          <a:latin typeface="Arial Narrow"/>
                        </a:rPr>
                        <a:t>DODATKOWO </a:t>
                      </a:r>
                      <a:r>
                        <a:rPr lang="pl-PL" sz="1400" b="1" i="0" u="none" strike="noStrike" dirty="0" smtClean="0">
                          <a:solidFill>
                            <a:srgbClr val="FF0000"/>
                          </a:solidFill>
                          <a:effectLst/>
                          <a:latin typeface="Arial Narrow"/>
                        </a:rPr>
                        <a:t>OCENIANE - HOSPITALIZACJA</a:t>
                      </a:r>
                      <a:endParaRPr lang="pl-PL" sz="1400" b="1" i="0" u="none" strike="noStrike" dirty="0">
                        <a:solidFill>
                          <a:srgbClr val="FF0000"/>
                        </a:solidFill>
                        <a:effectLst/>
                        <a:latin typeface="Arial Narrow"/>
                      </a:endParaRP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pl-PL"/>
                    </a:p>
                  </a:txBody>
                  <a:tcPr/>
                </a:tc>
              </a:tr>
              <a:tr h="1049507">
                <a:tc>
                  <a:txBody>
                    <a:bodyPr/>
                    <a:lstStyle/>
                    <a:p>
                      <a:pPr algn="l" fontAlgn="ctr"/>
                      <a:r>
                        <a:rPr lang="pl-PL" sz="1200" b="0" i="0" u="none" strike="noStrike" dirty="0">
                          <a:effectLst/>
                          <a:latin typeface="Arial Narrow"/>
                        </a:rPr>
                        <a:t>1.3.1 wymagania formalne</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pl-PL" sz="1200" b="0" i="0" u="none" strike="noStrike" dirty="0">
                          <a:effectLst/>
                          <a:latin typeface="Arial Narrow"/>
                        </a:rPr>
                        <a:t>wpis w rejestrze: część VIII kodu resortowego: </a:t>
                      </a:r>
                      <a:br>
                        <a:rPr lang="pl-PL" sz="1200" b="0" i="0" u="none" strike="noStrike" dirty="0">
                          <a:effectLst/>
                          <a:latin typeface="Arial Narrow"/>
                        </a:rPr>
                      </a:br>
                      <a:r>
                        <a:rPr lang="pl-PL" sz="1200" b="0" i="0" u="none" strike="noStrike" dirty="0">
                          <a:effectLst/>
                          <a:latin typeface="Arial Narrow"/>
                        </a:rPr>
                        <a:t>a</a:t>
                      </a:r>
                      <a:r>
                        <a:rPr lang="pl-PL" sz="1200" b="1" i="0" u="none" strike="noStrike" dirty="0">
                          <a:effectLst/>
                          <a:latin typeface="Arial Narrow"/>
                        </a:rPr>
                        <a:t>)</a:t>
                      </a:r>
                      <a:r>
                        <a:rPr lang="pl-PL" sz="1200" b="0" i="0" u="none" strike="noStrike" dirty="0">
                          <a:effectLst/>
                          <a:latin typeface="Arial Narrow"/>
                        </a:rPr>
                        <a:t> 4260 Oddział anestezjologii i intensywnej terapii lub 4261 Oddział anestezjologii i intensywnej terapii dla dzieci,</a:t>
                      </a:r>
                      <a:br>
                        <a:rPr lang="pl-PL" sz="1200" b="0" i="0" u="none" strike="noStrike" dirty="0">
                          <a:effectLst/>
                          <a:latin typeface="Arial Narrow"/>
                        </a:rPr>
                      </a:br>
                      <a:r>
                        <a:rPr lang="pl-PL" sz="1200" b="0" i="0" u="none" strike="noStrike" dirty="0">
                          <a:effectLst/>
                          <a:latin typeface="Arial Narrow"/>
                        </a:rPr>
                        <a:t>b) Apteka szpitalna/zakładowa.</a:t>
                      </a:r>
                      <a:br>
                        <a:rPr lang="pl-PL" sz="1200" b="0" i="0" u="none" strike="noStrike" dirty="0">
                          <a:effectLst/>
                          <a:latin typeface="Arial Narrow"/>
                        </a:rPr>
                      </a:br>
                      <a:r>
                        <a:rPr lang="pl-PL" sz="1200" b="0" i="0" u="none" strike="noStrike" dirty="0">
                          <a:effectLst/>
                          <a:latin typeface="Arial Narrow"/>
                        </a:rPr>
                        <a:t/>
                      </a:r>
                      <a:br>
                        <a:rPr lang="pl-PL" sz="1200" b="0" i="0" u="none" strike="noStrike" dirty="0">
                          <a:effectLst/>
                          <a:latin typeface="Arial Narrow"/>
                        </a:rPr>
                      </a:br>
                      <a:endParaRPr lang="pl-PL" sz="1200" b="0" i="0" u="none" strike="noStrike" dirty="0">
                        <a:effectLst/>
                        <a:latin typeface="Arial Narrow"/>
                      </a:endParaRPr>
                    </a:p>
                  </a:txBody>
                  <a:tcPr marL="6545" marR="6545" marT="65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208682">
                <a:tc>
                  <a:txBody>
                    <a:bodyPr/>
                    <a:lstStyle/>
                    <a:p>
                      <a:pPr algn="l" fontAlgn="ctr"/>
                      <a:r>
                        <a:rPr lang="pl-PL" sz="1200" b="0" i="0" u="none" strike="noStrike">
                          <a:effectLst/>
                          <a:latin typeface="Arial Narrow"/>
                        </a:rPr>
                        <a:t>1.3.2 zapewnienie realizacji badań</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pl-PL" sz="1200" b="0" i="0" u="none" strike="noStrike" dirty="0">
                          <a:effectLst/>
                          <a:latin typeface="Arial Narrow"/>
                        </a:rPr>
                        <a:t>1) tomografii komputerowej (TK);</a:t>
                      </a:r>
                      <a:br>
                        <a:rPr lang="pl-PL" sz="1200" b="0" i="0" u="none" strike="noStrike" dirty="0">
                          <a:effectLst/>
                          <a:latin typeface="Arial Narrow"/>
                        </a:rPr>
                      </a:br>
                      <a:r>
                        <a:rPr lang="pl-PL" sz="1200" b="0" i="0" u="none" strike="noStrike" dirty="0">
                          <a:effectLst/>
                          <a:latin typeface="Arial Narrow"/>
                        </a:rPr>
                        <a:t>2) tomografii wielorzędowej (WRTK );</a:t>
                      </a:r>
                      <a:br>
                        <a:rPr lang="pl-PL" sz="1200" b="0" i="0" u="none" strike="noStrike" dirty="0">
                          <a:effectLst/>
                          <a:latin typeface="Arial Narrow"/>
                        </a:rPr>
                      </a:br>
                      <a:r>
                        <a:rPr lang="pl-PL" sz="1200" b="0" i="0" u="none" strike="noStrike" dirty="0">
                          <a:effectLst/>
                          <a:latin typeface="Arial Narrow"/>
                        </a:rPr>
                        <a:t>3) rezonansu magnetycznego (RM);</a:t>
                      </a:r>
                      <a:br>
                        <a:rPr lang="pl-PL" sz="1200" b="0" i="0" u="none" strike="noStrike" dirty="0">
                          <a:effectLst/>
                          <a:latin typeface="Arial Narrow"/>
                        </a:rPr>
                      </a:br>
                      <a:r>
                        <a:rPr lang="pl-PL" sz="1200" b="0" i="0" u="none" strike="noStrike" dirty="0">
                          <a:effectLst/>
                          <a:latin typeface="Arial Narrow"/>
                        </a:rPr>
                        <a:t>4) angiografii/ lub DSA (cyfrowa angiografia </a:t>
                      </a:r>
                      <a:r>
                        <a:rPr lang="pl-PL" sz="1200" b="0" i="0" u="none" strike="noStrike" dirty="0" err="1">
                          <a:effectLst/>
                          <a:latin typeface="Arial Narrow"/>
                        </a:rPr>
                        <a:t>subtrakcyjna</a:t>
                      </a:r>
                      <a:r>
                        <a:rPr lang="pl-PL" sz="1200" b="0" i="0" u="none" strike="noStrike" dirty="0">
                          <a:effectLst/>
                          <a:latin typeface="Arial Narrow"/>
                        </a:rPr>
                        <a:t>);</a:t>
                      </a:r>
                      <a:br>
                        <a:rPr lang="pl-PL" sz="1200" b="0" i="0" u="none" strike="noStrike" dirty="0">
                          <a:effectLst/>
                          <a:latin typeface="Arial Narrow"/>
                        </a:rPr>
                      </a:br>
                      <a:r>
                        <a:rPr lang="pl-PL" sz="1200" b="0" i="0" u="none" strike="noStrike" dirty="0">
                          <a:effectLst/>
                          <a:latin typeface="Arial Narrow"/>
                        </a:rPr>
                        <a:t>5) endoskopowych </a:t>
                      </a:r>
                      <a:br>
                        <a:rPr lang="pl-PL" sz="1200" b="0" i="0" u="none" strike="noStrike" dirty="0">
                          <a:effectLst/>
                          <a:latin typeface="Arial Narrow"/>
                        </a:rPr>
                      </a:br>
                      <a:r>
                        <a:rPr lang="pl-PL" sz="1200" b="0" i="0" u="none" strike="noStrike" dirty="0">
                          <a:effectLst/>
                          <a:latin typeface="Arial Narrow"/>
                        </a:rPr>
                        <a:t>- w lokalizacji</a:t>
                      </a:r>
                    </a:p>
                  </a:txBody>
                  <a:tcPr marL="6545" marR="6545" marT="65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185025">
                <a:tc>
                  <a:txBody>
                    <a:bodyPr/>
                    <a:lstStyle/>
                    <a:p>
                      <a:pPr algn="l" fontAlgn="ctr"/>
                      <a:r>
                        <a:rPr lang="pl-PL" sz="1200" b="0" i="0" u="none" strike="noStrike" dirty="0">
                          <a:effectLst/>
                          <a:latin typeface="Arial Narrow"/>
                        </a:rPr>
                        <a:t>1.3.3 wymagania dotyczące </a:t>
                      </a:r>
                      <a:r>
                        <a:rPr lang="pl-PL" sz="1200" b="0" i="0" u="none" strike="noStrike" dirty="0" smtClean="0">
                          <a:effectLst/>
                          <a:latin typeface="Arial Narrow"/>
                        </a:rPr>
                        <a:t>        </a:t>
                      </a:r>
                      <a:r>
                        <a:rPr lang="pl-PL" sz="1200" b="0" i="0" u="none" strike="noStrike" dirty="0">
                          <a:effectLst/>
                          <a:latin typeface="Arial Narrow"/>
                        </a:rPr>
                        <a:t>pomieszczeń</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pl-PL" sz="1200" b="0" i="0" u="none" strike="noStrike" dirty="0">
                          <a:effectLst/>
                          <a:latin typeface="Arial Narrow"/>
                        </a:rPr>
                        <a:t>1) w każdym oddziale co najmniej jeden pokój jednoosobowy z węzłem sanitarnym lub izolatka;</a:t>
                      </a:r>
                      <a:br>
                        <a:rPr lang="pl-PL" sz="1200" b="0" i="0" u="none" strike="noStrike" dirty="0">
                          <a:effectLst/>
                          <a:latin typeface="Arial Narrow"/>
                        </a:rPr>
                      </a:br>
                      <a:r>
                        <a:rPr lang="pl-PL" sz="1200" b="0" i="0" u="none" strike="noStrike" dirty="0">
                          <a:effectLst/>
                          <a:latin typeface="Arial Narrow"/>
                        </a:rPr>
                        <a:t>2) stacja mycia i dezynfekcji łóżek;</a:t>
                      </a:r>
                      <a:br>
                        <a:rPr lang="pl-PL" sz="1200" b="0" i="0" u="none" strike="noStrike" dirty="0">
                          <a:effectLst/>
                          <a:latin typeface="Arial Narrow"/>
                        </a:rPr>
                      </a:br>
                      <a:r>
                        <a:rPr lang="pl-PL" sz="1200" b="0" i="0" u="none" strike="noStrike" dirty="0">
                          <a:effectLst/>
                          <a:latin typeface="Arial Narrow"/>
                        </a:rPr>
                        <a:t>3) na każdej kondygnacji dostępnej dla świadczeniobiorców, co najmniej jedno z pomieszczeń higieniczno-sanitarnych ogólnodostępnych przystosowane dla osób niepełnosprawnych</a:t>
                      </a:r>
                    </a:p>
                  </a:txBody>
                  <a:tcPr marL="6545" marR="6545" marT="65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181552">
                <a:tc>
                  <a:txBody>
                    <a:bodyPr/>
                    <a:lstStyle/>
                    <a:p>
                      <a:pPr algn="l" fontAlgn="ctr"/>
                      <a:r>
                        <a:rPr lang="pl-PL" sz="1200" b="0" i="0" u="none" strike="noStrike">
                          <a:effectLst/>
                          <a:latin typeface="Arial Narrow"/>
                        </a:rPr>
                        <a:t>1.3.4 pozostałe warunki</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t"/>
                      <a:r>
                        <a:rPr lang="pl-PL" sz="1200" b="0" i="0" u="none" strike="noStrike" dirty="0">
                          <a:effectLst/>
                          <a:latin typeface="Arial Narrow"/>
                        </a:rPr>
                        <a:t>1) posiadanie certyfikatu serii ISO w zakresie usług medycznych;</a:t>
                      </a:r>
                      <a:br>
                        <a:rPr lang="pl-PL" sz="1200" b="0" i="0" u="none" strike="noStrike" dirty="0">
                          <a:effectLst/>
                          <a:latin typeface="Arial Narrow"/>
                        </a:rPr>
                      </a:br>
                      <a:r>
                        <a:rPr lang="pl-PL" sz="1200" b="0" i="0" u="none" strike="noStrike" dirty="0">
                          <a:effectLst/>
                          <a:latin typeface="Arial Narrow"/>
                        </a:rPr>
                        <a:t>2) posiadanie certyfikatu CMJ </a:t>
                      </a:r>
                      <a:br>
                        <a:rPr lang="pl-PL" sz="1200" b="0" i="0" u="none" strike="noStrike" dirty="0">
                          <a:effectLst/>
                          <a:latin typeface="Arial Narrow"/>
                        </a:rPr>
                      </a:br>
                      <a:r>
                        <a:rPr lang="pl-PL" sz="1200" b="0" i="0" u="none" strike="noStrike" dirty="0">
                          <a:effectLst/>
                          <a:latin typeface="Arial Narrow"/>
                        </a:rPr>
                        <a:t>- ważnego w dniu zawarcia umowy</a:t>
                      </a:r>
                      <a:br>
                        <a:rPr lang="pl-PL" sz="1200" b="0" i="0" u="none" strike="noStrike" dirty="0">
                          <a:effectLst/>
                          <a:latin typeface="Arial Narrow"/>
                        </a:rPr>
                      </a:br>
                      <a:r>
                        <a:rPr lang="pl-PL" sz="1200" b="0" i="0" u="none" strike="noStrike" dirty="0">
                          <a:effectLst/>
                          <a:latin typeface="Arial Narrow"/>
                        </a:rPr>
                        <a:t>3) zapewnienie realizacji zadań związanych z koordynacją przeszczepień - zatrudnienie w wymiarze czasu pracy nie mniej niż 1/4 etatu;</a:t>
                      </a:r>
                      <a:br>
                        <a:rPr lang="pl-PL" sz="1200" b="0" i="0" u="none" strike="noStrike" dirty="0">
                          <a:effectLst/>
                          <a:latin typeface="Arial Narrow"/>
                        </a:rPr>
                      </a:br>
                      <a:r>
                        <a:rPr lang="pl-PL" sz="1200" b="0" i="0" u="none" strike="noStrike" dirty="0">
                          <a:effectLst/>
                          <a:latin typeface="Arial Narrow"/>
                        </a:rPr>
                        <a:t>4) kontrola zakażeń szpitalnych i antybiotykoterapii.</a:t>
                      </a:r>
                      <a:r>
                        <a:rPr lang="pl-PL" sz="1200" b="0" i="0" u="none" strike="sngStrike" dirty="0">
                          <a:effectLst/>
                          <a:latin typeface="Arial Narrow"/>
                        </a:rPr>
                        <a:t/>
                      </a:r>
                      <a:br>
                        <a:rPr lang="pl-PL" sz="1200" b="0" i="0" u="none" strike="sngStrike" dirty="0">
                          <a:effectLst/>
                          <a:latin typeface="Arial Narrow"/>
                        </a:rPr>
                      </a:br>
                      <a:r>
                        <a:rPr lang="pl-PL" sz="1200" b="0" i="0" u="none" strike="sngStrike" dirty="0">
                          <a:effectLst/>
                          <a:latin typeface="Arial Narrow"/>
                        </a:rPr>
                        <a:t/>
                      </a:r>
                      <a:br>
                        <a:rPr lang="pl-PL" sz="1200" b="0" i="0" u="none" strike="sngStrike" dirty="0">
                          <a:effectLst/>
                          <a:latin typeface="Arial Narrow"/>
                        </a:rPr>
                      </a:br>
                      <a:endParaRPr lang="pl-PL" sz="1200" b="0" i="0" u="none" strike="noStrike" dirty="0">
                        <a:effectLst/>
                        <a:latin typeface="Arial Narrow"/>
                      </a:endParaRPr>
                    </a:p>
                  </a:txBody>
                  <a:tcPr marL="6545" marR="6545" marT="65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r>
            </a:tbl>
          </a:graphicData>
        </a:graphic>
      </p:graphicFrame>
      <p:sp>
        <p:nvSpPr>
          <p:cNvPr id="4" name="Objaśnienie liniowe 1 3"/>
          <p:cNvSpPr/>
          <p:nvPr/>
        </p:nvSpPr>
        <p:spPr>
          <a:xfrm>
            <a:off x="6331424" y="1484784"/>
            <a:ext cx="2633064" cy="960418"/>
          </a:xfrm>
          <a:prstGeom prst="borderCallout1">
            <a:avLst>
              <a:gd name="adj1" fmla="val 18750"/>
              <a:gd name="adj2" fmla="val -8333"/>
              <a:gd name="adj3" fmla="val -61003"/>
              <a:gd name="adj4" fmla="val -6201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„rankingujące” – ich wagę pkt określa zarządzenie „kryterialne”</a:t>
            </a:r>
            <a:endParaRPr lang="pl-PL" dirty="0"/>
          </a:p>
        </p:txBody>
      </p:sp>
    </p:spTree>
    <p:extLst>
      <p:ext uri="{BB962C8B-B14F-4D97-AF65-F5344CB8AC3E}">
        <p14:creationId xmlns:p14="http://schemas.microsoft.com/office/powerpoint/2010/main" val="153869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Tabela 5"/>
          <p:cNvGraphicFramePr>
            <a:graphicFrameLocks noGrp="1"/>
          </p:cNvGraphicFramePr>
          <p:nvPr>
            <p:extLst>
              <p:ext uri="{D42A27DB-BD31-4B8C-83A1-F6EECF244321}">
                <p14:modId xmlns:p14="http://schemas.microsoft.com/office/powerpoint/2010/main" val="101216605"/>
              </p:ext>
            </p:extLst>
          </p:nvPr>
        </p:nvGraphicFramePr>
        <p:xfrm>
          <a:off x="323528" y="836712"/>
          <a:ext cx="8568953" cy="5585705"/>
        </p:xfrm>
        <a:graphic>
          <a:graphicData uri="http://schemas.openxmlformats.org/drawingml/2006/table">
            <a:tbl>
              <a:tblPr/>
              <a:tblGrid>
                <a:gridCol w="1244885"/>
                <a:gridCol w="7324068"/>
              </a:tblGrid>
              <a:tr h="576064">
                <a:tc gridSpan="2">
                  <a:txBody>
                    <a:bodyPr/>
                    <a:lstStyle/>
                    <a:p>
                      <a:pPr algn="ctr" fontAlgn="ctr"/>
                      <a:r>
                        <a:rPr lang="pl-PL" sz="1400" b="1" i="0" u="none" strike="noStrike" dirty="0">
                          <a:solidFill>
                            <a:srgbClr val="FF0000"/>
                          </a:solidFill>
                          <a:effectLst/>
                          <a:latin typeface="Arial Narrow"/>
                        </a:rPr>
                        <a:t>1. WARUNKI WSPÓLNE WOBEC ŚWIADCZENIODAWCÓW (nie dotyczy SOR i IP) - HOSPITALIZACJA PLANOWA</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pl-PL"/>
                    </a:p>
                  </a:txBody>
                  <a:tcPr/>
                </a:tc>
              </a:tr>
              <a:tr h="232267">
                <a:tc gridSpan="2">
                  <a:txBody>
                    <a:bodyPr/>
                    <a:lstStyle/>
                    <a:p>
                      <a:pPr algn="l" fontAlgn="ctr"/>
                      <a:r>
                        <a:rPr lang="pl-PL" sz="1200" b="1" i="0" u="none" strike="noStrike" dirty="0">
                          <a:effectLst/>
                          <a:latin typeface="Arial Narrow"/>
                        </a:rPr>
                        <a:t>1.1 WARUNKI WYMAGANE -  zgodnie z obowiązującym rozporządzeniem Ministra Zdrowia w sprawie świadczeń gwarantowanych z zakresu leczenia szpitalnego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pl-PL"/>
                    </a:p>
                  </a:txBody>
                  <a:tcPr/>
                </a:tc>
              </a:tr>
              <a:tr h="232133">
                <a:tc gridSpan="2">
                  <a:txBody>
                    <a:bodyPr/>
                    <a:lstStyle/>
                    <a:p>
                      <a:pPr algn="l" fontAlgn="ctr"/>
                      <a:r>
                        <a:rPr lang="pl-PL" sz="1200" b="1" i="0" u="none" strike="noStrike" dirty="0">
                          <a:effectLst/>
                          <a:latin typeface="Arial Narrow"/>
                        </a:rPr>
                        <a:t>1.2 WARUNKI WYMAGANE - na podstawie:  art. 146 ust.1 pkt 3 ustawy o świadczeniach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pPr algn="l" fontAlgn="ctr"/>
                      <a:endParaRPr lang="pl-PL" sz="1200" b="1" i="0" u="none" strike="noStrike" dirty="0">
                        <a:effectLst/>
                        <a:latin typeface="Arial Narrow"/>
                      </a:endParaRP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1415032">
                <a:tc>
                  <a:txBody>
                    <a:bodyPr/>
                    <a:lstStyle/>
                    <a:p>
                      <a:pPr algn="l" fontAlgn="ctr"/>
                      <a:r>
                        <a:rPr lang="pl-PL" sz="1200" b="0" i="0" u="none" strike="noStrike" dirty="0">
                          <a:effectLst/>
                          <a:latin typeface="Arial Narrow"/>
                        </a:rPr>
                        <a:t>1.2.1 wymagania formalne</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pl-PL" sz="1200" b="0" i="0" u="none" strike="noStrike" dirty="0">
                          <a:effectLst/>
                          <a:latin typeface="Arial Narrow"/>
                        </a:rPr>
                        <a:t>Przedsiębiorstwo podmiotu leczniczego wpisane do rejestru podmiotów wykonujących działalność leczniczą , zwanego "rejestrem", w tym:  </a:t>
                      </a:r>
                      <a:br>
                        <a:rPr lang="pl-PL" sz="1200" b="0" i="0" u="none" strike="noStrike" dirty="0">
                          <a:effectLst/>
                          <a:latin typeface="Arial Narrow"/>
                        </a:rPr>
                      </a:br>
                      <a:r>
                        <a:rPr lang="pl-PL" sz="1200" b="0" i="0" u="none" strike="noStrike" dirty="0">
                          <a:effectLst/>
                          <a:latin typeface="Arial Narrow"/>
                        </a:rPr>
                        <a:t>1) profil oddziału szpitalnego wskazany w rejestrze: dział III, rubryka 8, część X kodu resortowego zgodny z zakresem świadczeń stanowiących przedmiot kontraktowania;</a:t>
                      </a:r>
                      <a:br>
                        <a:rPr lang="pl-PL" sz="1200" b="0" i="0" u="none" strike="noStrike" dirty="0">
                          <a:effectLst/>
                          <a:latin typeface="Arial Narrow"/>
                        </a:rPr>
                      </a:br>
                      <a:r>
                        <a:rPr lang="pl-PL" sz="1200" b="0" i="0" u="none" strike="noStrike" dirty="0">
                          <a:effectLst/>
                          <a:latin typeface="Arial Narrow"/>
                        </a:rPr>
                        <a:t>2) kod resortowy rodzaju działalności leczniczej wykonywanej w przedsiębiorstwie podmiotu leczniczego </a:t>
                      </a:r>
                      <a:r>
                        <a:rPr lang="pl-PL" sz="1200" b="0" i="0" u="none" strike="noStrike" dirty="0" err="1">
                          <a:effectLst/>
                          <a:latin typeface="Arial Narrow"/>
                        </a:rPr>
                        <a:t>obejmującejgo</a:t>
                      </a:r>
                      <a:r>
                        <a:rPr lang="pl-PL" sz="1200" b="0" i="0" u="none" strike="noStrike" dirty="0">
                          <a:effectLst/>
                          <a:latin typeface="Arial Narrow"/>
                        </a:rPr>
                        <a:t> oddział szpitalny o profilu zgodnym z zakresem świadczeń </a:t>
                      </a:r>
                      <a:r>
                        <a:rPr lang="pl-PL" sz="1200" b="0" i="0" u="none" strike="noStrike" dirty="0" err="1">
                          <a:effectLst/>
                          <a:latin typeface="Arial Narrow"/>
                        </a:rPr>
                        <a:t>bądących</a:t>
                      </a:r>
                      <a:r>
                        <a:rPr lang="pl-PL" sz="1200" b="0" i="0" u="none" strike="noStrike" dirty="0">
                          <a:effectLst/>
                          <a:latin typeface="Arial Narrow"/>
                        </a:rPr>
                        <a:t> przedmiotem kontraktowania -</a:t>
                      </a:r>
                      <a:br>
                        <a:rPr lang="pl-PL" sz="1200" b="0" i="0" u="none" strike="noStrike" dirty="0">
                          <a:effectLst/>
                          <a:latin typeface="Arial Narrow"/>
                        </a:rPr>
                      </a:br>
                      <a:r>
                        <a:rPr lang="pl-PL" sz="1200" b="0" i="0" u="none" strike="noStrike" dirty="0">
                          <a:effectLst/>
                          <a:latin typeface="Arial Narrow"/>
                        </a:rPr>
                        <a:t>    dział I, rubryka 28 część VI kodu resortowego: 1 - Stacjonarne i całodobowe świadczenia szpitalne;</a:t>
                      </a:r>
                      <a:br>
                        <a:rPr lang="pl-PL" sz="1200" b="0" i="0" u="none" strike="noStrike" dirty="0">
                          <a:effectLst/>
                          <a:latin typeface="Arial Narrow"/>
                        </a:rPr>
                      </a:br>
                      <a:r>
                        <a:rPr lang="pl-PL" sz="1200" b="0" i="0" u="none" strike="noStrike" dirty="0">
                          <a:effectLst/>
                          <a:latin typeface="Arial Narrow"/>
                        </a:rPr>
                        <a:t>3) wpis w rejestrze: dział III, rubryka 8, część VIII kodu resortowego - kod parzysty (dotyczy zakresów specjalności dla dorosłych);</a:t>
                      </a:r>
                      <a:br>
                        <a:rPr lang="pl-PL" sz="1200" b="0" i="0" u="none" strike="noStrike" dirty="0">
                          <a:effectLst/>
                          <a:latin typeface="Arial Narrow"/>
                        </a:rPr>
                      </a:br>
                      <a:r>
                        <a:rPr lang="pl-PL" sz="1200" b="0" i="0" u="none" strike="noStrike" dirty="0">
                          <a:effectLst/>
                          <a:latin typeface="Arial Narrow"/>
                        </a:rPr>
                        <a:t>4) wpis w rejestrze: dział III, rubryka 8, część VIII kodu resortowego - kod nieparzysty (dotyczy zakresów specjalności dziecięcych);</a:t>
                      </a:r>
                      <a:br>
                        <a:rPr lang="pl-PL" sz="1200" b="0" i="0" u="none" strike="noStrike" dirty="0">
                          <a:effectLst/>
                          <a:latin typeface="Arial Narrow"/>
                        </a:rPr>
                      </a:br>
                      <a:r>
                        <a:rPr lang="pl-PL" sz="1200" b="0" i="0" u="none" strike="noStrike" dirty="0">
                          <a:effectLst/>
                          <a:latin typeface="Arial Narrow"/>
                        </a:rPr>
                        <a:t>5) wpis w rejestrze: dział III, rubryka 8, część IX kodu resortowego: HC.1.1 leczenie stacjonarne;</a:t>
                      </a:r>
                      <a:br>
                        <a:rPr lang="pl-PL" sz="1200" b="0" i="0" u="none" strike="noStrike" dirty="0">
                          <a:effectLst/>
                          <a:latin typeface="Arial Narrow"/>
                        </a:rPr>
                      </a:br>
                      <a:r>
                        <a:rPr lang="pl-PL" sz="1200" b="0" i="0" u="none" strike="noStrike" dirty="0">
                          <a:effectLst/>
                          <a:latin typeface="Arial Narrow"/>
                        </a:rPr>
                        <a:t>6) wpis w rejestrze : część VIII kodu resortowego: 4900 Izba przyjęć szpitala lub 4902 Szpitalny oddział ratunkowy;</a:t>
                      </a:r>
                      <a:br>
                        <a:rPr lang="pl-PL" sz="1200" b="0" i="0" u="none" strike="noStrike" dirty="0">
                          <a:effectLst/>
                          <a:latin typeface="Arial Narrow"/>
                        </a:rPr>
                      </a:br>
                      <a:r>
                        <a:rPr lang="pl-PL" sz="1200" b="0" i="0" u="none" strike="noStrike" dirty="0">
                          <a:effectLst/>
                          <a:latin typeface="Arial Narrow"/>
                        </a:rPr>
                        <a:t>7) wpis w rejestrze : część VIII kodu resortowego: 4910 Blok operacyjny (dotyczy specjalności zabiegowych),</a:t>
                      </a:r>
                      <a:br>
                        <a:rPr lang="pl-PL" sz="1200" b="0" i="0" u="none" strike="noStrike" dirty="0">
                          <a:effectLst/>
                          <a:latin typeface="Arial Narrow"/>
                        </a:rPr>
                      </a:br>
                      <a:r>
                        <a:rPr lang="pl-PL" sz="1200" b="0" i="0" u="none" strike="noStrike" dirty="0">
                          <a:effectLst/>
                          <a:latin typeface="Arial Narrow"/>
                        </a:rPr>
                        <a:t>8) wpis w rejestrze: część VIII kodu resortowego: 4920 Apteka szpitalna/zakładowa/dział farmacji (art. 87 ust. 2a i 4 ustawy z dnia 6 września 2001 r. - Prawo farmaceutyczne (Dz. U. z 2008 r. Nr 45, poz. 271, z </a:t>
                      </a:r>
                      <a:r>
                        <a:rPr lang="pl-PL" sz="1200" b="0" i="0" u="none" strike="noStrike" dirty="0" err="1">
                          <a:effectLst/>
                          <a:latin typeface="Arial Narrow"/>
                        </a:rPr>
                        <a:t>późn</a:t>
                      </a:r>
                      <a:r>
                        <a:rPr lang="pl-PL" sz="1200" b="0" i="0" u="none" strike="noStrike" dirty="0">
                          <a:effectLst/>
                          <a:latin typeface="Arial Narrow"/>
                        </a:rPr>
                        <a:t>. zm.))</a:t>
                      </a:r>
                    </a:p>
                  </a:txBody>
                  <a:tcPr marL="5657" marR="5657" marT="56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593830">
                <a:tc>
                  <a:txBody>
                    <a:bodyPr/>
                    <a:lstStyle/>
                    <a:p>
                      <a:pPr algn="l" fontAlgn="ctr"/>
                      <a:r>
                        <a:rPr lang="pl-PL" sz="1200" b="0" i="0" u="none" strike="noStrike" dirty="0">
                          <a:effectLst/>
                          <a:latin typeface="Arial Narrow"/>
                        </a:rPr>
                        <a:t>1.2.2 organizacja udzielania </a:t>
                      </a:r>
                      <a:br>
                        <a:rPr lang="pl-PL" sz="1200" b="0" i="0" u="none" strike="noStrike" dirty="0">
                          <a:effectLst/>
                          <a:latin typeface="Arial Narrow"/>
                        </a:rPr>
                      </a:br>
                      <a:r>
                        <a:rPr lang="pl-PL" sz="1200" b="0" i="0" u="none" strike="noStrike" dirty="0">
                          <a:effectLst/>
                          <a:latin typeface="Arial Narrow"/>
                        </a:rPr>
                        <a:t>         świadczeń</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pl-PL" sz="1200" b="0" i="0" u="none" strike="noStrike" dirty="0">
                          <a:effectLst/>
                          <a:latin typeface="Arial Narrow"/>
                        </a:rPr>
                        <a:t> W przypadku braku w strukturze organizacyjnej szpitala  </a:t>
                      </a:r>
                      <a:r>
                        <a:rPr lang="pl-PL" sz="1200" b="0" i="0" u="none" strike="noStrike" dirty="0" err="1">
                          <a:effectLst/>
                          <a:latin typeface="Arial Narrow"/>
                        </a:rPr>
                        <a:t>OAiIT</a:t>
                      </a:r>
                      <a:r>
                        <a:rPr lang="pl-PL" sz="1200" b="0" i="0" u="none" strike="noStrike" dirty="0">
                          <a:effectLst/>
                          <a:latin typeface="Arial Narrow"/>
                        </a:rPr>
                        <a:t> (§ 4 ust. 1, pkt 2 rozporządzenia):</a:t>
                      </a:r>
                      <a:br>
                        <a:rPr lang="pl-PL" sz="1200" b="0" i="0" u="none" strike="noStrike" dirty="0">
                          <a:effectLst/>
                          <a:latin typeface="Arial Narrow"/>
                        </a:rPr>
                      </a:br>
                      <a:r>
                        <a:rPr lang="pl-PL" sz="1200" b="0" i="0" u="none" strike="noStrike" dirty="0">
                          <a:effectLst/>
                          <a:latin typeface="Arial Narrow"/>
                        </a:rPr>
                        <a:t>  1) co najmniej  jedno  stanowisko intensywnej terapii, o którym mowa w załączniku nr 3 do rozporządzenia lp. 2 i lp. 3, w części "</a:t>
                      </a:r>
                      <a:r>
                        <a:rPr lang="pl-PL" sz="1200" b="0" i="1" u="none" strike="noStrike" dirty="0">
                          <a:effectLst/>
                          <a:latin typeface="Arial Narrow"/>
                        </a:rPr>
                        <a:t>organizacja udzielania świadczeń"</a:t>
                      </a:r>
                      <a:r>
                        <a:rPr lang="pl-PL" sz="1200" b="0" i="0" u="none" strike="noStrike" dirty="0">
                          <a:effectLst/>
                          <a:latin typeface="Arial Narrow"/>
                        </a:rPr>
                        <a:t> w pkt 3 wpisane w rejestrze przedsiębiorstwa podmiotu</a:t>
                      </a:r>
                      <a:br>
                        <a:rPr lang="pl-PL" sz="1200" b="0" i="0" u="none" strike="noStrike" dirty="0">
                          <a:effectLst/>
                          <a:latin typeface="Arial Narrow"/>
                        </a:rPr>
                      </a:br>
                      <a:r>
                        <a:rPr lang="pl-PL" sz="1200" b="0" i="0" u="none" strike="noStrike" dirty="0">
                          <a:effectLst/>
                          <a:latin typeface="Arial Narrow"/>
                        </a:rPr>
                        <a:t>       leczniczego - rubryka " łóżko  intensywnej  opieki medycznej";</a:t>
                      </a:r>
                      <a:br>
                        <a:rPr lang="pl-PL" sz="1200" b="0" i="0" u="none" strike="noStrike" dirty="0">
                          <a:effectLst/>
                          <a:latin typeface="Arial Narrow"/>
                        </a:rPr>
                      </a:br>
                      <a:r>
                        <a:rPr lang="pl-PL" sz="1200" b="0" i="0" u="none" strike="noStrike" dirty="0">
                          <a:effectLst/>
                          <a:latin typeface="Arial Narrow"/>
                        </a:rPr>
                        <a:t>  2) udokumentowane  zapewnienie  transportu sanitarnego  w składzie  odpowiadającym specjalistycznemu zespołowi ratownictwa medycznego.</a:t>
                      </a:r>
                    </a:p>
                  </a:txBody>
                  <a:tcPr marL="5657" marR="5657" marT="56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71790">
                <a:tc>
                  <a:txBody>
                    <a:bodyPr/>
                    <a:lstStyle/>
                    <a:p>
                      <a:pPr algn="l" fontAlgn="ctr"/>
                      <a:r>
                        <a:rPr lang="pl-PL" sz="1200" b="0" i="0" u="none" strike="noStrike" dirty="0">
                          <a:effectLst/>
                          <a:latin typeface="Arial Narrow"/>
                        </a:rPr>
                        <a:t>1.2.3 pozostałe warunki</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pl-PL" sz="1200" b="0" i="0" u="none" strike="noStrike" dirty="0">
                          <a:effectLst/>
                          <a:latin typeface="Arial Narrow"/>
                        </a:rPr>
                        <a:t>1) udokumentowane zapewnienie dostępu do środka transportu sanitarnego, o którym mowa w § 4 ust.1 pkt 7 rozporządzenia;</a:t>
                      </a:r>
                      <a:br>
                        <a:rPr lang="pl-PL" sz="1200" b="0" i="0" u="none" strike="noStrike" dirty="0">
                          <a:effectLst/>
                          <a:latin typeface="Arial Narrow"/>
                        </a:rPr>
                      </a:br>
                      <a:r>
                        <a:rPr lang="pl-PL" sz="1200" b="0" i="0" u="none" strike="noStrike" dirty="0">
                          <a:effectLst/>
                          <a:latin typeface="Arial Narrow"/>
                        </a:rPr>
                        <a:t>2) udokumentowane zapewnienie całodobowej opieki lekarskiej i pielęgniarskiej lub położnych we wszystkie dni tygodnia  zgodnie z przepisami rozporządzenia  § 5 ust. 1, 2 i 4  w wewnętrznych aktach </a:t>
                      </a:r>
                      <a:br>
                        <a:rPr lang="pl-PL" sz="1200" b="0" i="0" u="none" strike="noStrike" dirty="0">
                          <a:effectLst/>
                          <a:latin typeface="Arial Narrow"/>
                        </a:rPr>
                      </a:br>
                      <a:r>
                        <a:rPr lang="pl-PL" sz="1200" b="0" i="0" u="none" strike="noStrike" dirty="0">
                          <a:effectLst/>
                          <a:latin typeface="Arial Narrow"/>
                        </a:rPr>
                        <a:t>    regulujących  funkcjonowanie  świadczeniodawcy.</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7" name="Objaśnienie liniowe 1 6"/>
          <p:cNvSpPr/>
          <p:nvPr/>
        </p:nvSpPr>
        <p:spPr>
          <a:xfrm>
            <a:off x="5436096" y="116632"/>
            <a:ext cx="3240360" cy="960418"/>
          </a:xfrm>
          <a:prstGeom prst="borderCallout1">
            <a:avLst>
              <a:gd name="adj1" fmla="val 18750"/>
              <a:gd name="adj2" fmla="val -8333"/>
              <a:gd name="adj3" fmla="val 50661"/>
              <a:gd name="adj4" fmla="val -3712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t</a:t>
            </a:r>
            <a:r>
              <a:rPr lang="pl-PL" dirty="0" smtClean="0"/>
              <a:t>ryb planowy – aktualnie nie planowany do ogłoszenia</a:t>
            </a:r>
            <a:endParaRPr lang="pl-PL" dirty="0"/>
          </a:p>
        </p:txBody>
      </p:sp>
    </p:spTree>
    <p:extLst>
      <p:ext uri="{BB962C8B-B14F-4D97-AF65-F5344CB8AC3E}">
        <p14:creationId xmlns:p14="http://schemas.microsoft.com/office/powerpoint/2010/main" val="3625385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Tabela 5"/>
          <p:cNvGraphicFramePr>
            <a:graphicFrameLocks noGrp="1"/>
          </p:cNvGraphicFramePr>
          <p:nvPr>
            <p:extLst>
              <p:ext uri="{D42A27DB-BD31-4B8C-83A1-F6EECF244321}">
                <p14:modId xmlns:p14="http://schemas.microsoft.com/office/powerpoint/2010/main" val="835327805"/>
              </p:ext>
            </p:extLst>
          </p:nvPr>
        </p:nvGraphicFramePr>
        <p:xfrm>
          <a:off x="323528" y="1052736"/>
          <a:ext cx="8640960" cy="4841960"/>
        </p:xfrm>
        <a:graphic>
          <a:graphicData uri="http://schemas.openxmlformats.org/drawingml/2006/table">
            <a:tbl>
              <a:tblPr/>
              <a:tblGrid>
                <a:gridCol w="1255346"/>
                <a:gridCol w="7385614"/>
              </a:tblGrid>
              <a:tr h="347181">
                <a:tc gridSpan="2">
                  <a:txBody>
                    <a:bodyPr/>
                    <a:lstStyle/>
                    <a:p>
                      <a:pPr algn="l" fontAlgn="ctr"/>
                      <a:r>
                        <a:rPr lang="pl-PL" sz="1200" b="1" i="0" u="none" strike="noStrike" dirty="0">
                          <a:solidFill>
                            <a:srgbClr val="FF0000"/>
                          </a:solidFill>
                          <a:effectLst/>
                          <a:latin typeface="Arial Narrow"/>
                        </a:rPr>
                        <a:t>1.3 WARUNKI DODATKOWO </a:t>
                      </a:r>
                      <a:r>
                        <a:rPr lang="pl-PL" sz="1200" b="1" i="0" u="none" strike="noStrike" dirty="0" smtClean="0">
                          <a:solidFill>
                            <a:srgbClr val="FF0000"/>
                          </a:solidFill>
                          <a:effectLst/>
                          <a:latin typeface="Arial Narrow"/>
                        </a:rPr>
                        <a:t>OCENIANE</a:t>
                      </a:r>
                      <a:endParaRPr lang="pl-PL" sz="1200" b="1" i="0" u="none" strike="noStrike" dirty="0">
                        <a:solidFill>
                          <a:srgbClr val="FF0000"/>
                        </a:solidFill>
                        <a:effectLst/>
                        <a:latin typeface="Arial Narrow"/>
                      </a:endParaRP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l" fontAlgn="ctr"/>
                      <a:endParaRPr lang="pl-PL" sz="1200" b="1" i="0" u="none" strike="noStrike" dirty="0">
                        <a:effectLst/>
                        <a:latin typeface="Arial Narrow"/>
                      </a:endParaRP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795584">
                <a:tc>
                  <a:txBody>
                    <a:bodyPr/>
                    <a:lstStyle/>
                    <a:p>
                      <a:pPr algn="l" fontAlgn="ctr"/>
                      <a:r>
                        <a:rPr lang="pl-PL" sz="1200" b="0" i="0" u="none" strike="noStrike">
                          <a:effectLst/>
                          <a:latin typeface="Arial Narrow"/>
                        </a:rPr>
                        <a:t>1.3.1 wymagania formalne</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pl-PL" sz="1200" b="0" i="0" u="none" strike="noStrike" dirty="0">
                          <a:effectLst/>
                          <a:latin typeface="Arial Narrow"/>
                        </a:rPr>
                        <a:t>1) wpis w rejestrze: część VIII kodu resortowego: </a:t>
                      </a:r>
                      <a:br>
                        <a:rPr lang="pl-PL" sz="1200" b="0" i="0" u="none" strike="noStrike" dirty="0">
                          <a:effectLst/>
                          <a:latin typeface="Arial Narrow"/>
                        </a:rPr>
                      </a:br>
                      <a:r>
                        <a:rPr lang="pl-PL" sz="1200" b="0" i="0" u="none" strike="noStrike" dirty="0">
                          <a:effectLst/>
                          <a:latin typeface="Arial Narrow"/>
                        </a:rPr>
                        <a:t>a) 4260 Oddział anestezjologii i intensywnej terapii  lub 4261 Oddział anestezjologii i intensywnej terapii dla dzieci, </a:t>
                      </a:r>
                      <a:br>
                        <a:rPr lang="pl-PL" sz="1200" b="0" i="0" u="none" strike="noStrike" dirty="0">
                          <a:effectLst/>
                          <a:latin typeface="Arial Narrow"/>
                        </a:rPr>
                      </a:br>
                      <a:r>
                        <a:rPr lang="pl-PL" sz="1200" b="0" i="0" u="none" strike="noStrike" dirty="0">
                          <a:effectLst/>
                          <a:latin typeface="Arial Narrow"/>
                        </a:rPr>
                        <a:t>b) Apteka szpitalna/zakładowa</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83049">
                <a:tc>
                  <a:txBody>
                    <a:bodyPr/>
                    <a:lstStyle/>
                    <a:p>
                      <a:pPr algn="l" fontAlgn="ctr"/>
                      <a:r>
                        <a:rPr lang="pl-PL" sz="1200" b="0" i="0" u="none" strike="noStrike">
                          <a:effectLst/>
                          <a:latin typeface="Arial Narrow"/>
                        </a:rPr>
                        <a:t>1.3.2 zapewnienie realizacji badań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pl-PL" sz="1200" b="0" i="0" u="none" strike="noStrike" dirty="0">
                          <a:effectLst/>
                          <a:latin typeface="Arial Narrow"/>
                        </a:rPr>
                        <a:t>1) RTG;</a:t>
                      </a:r>
                      <a:br>
                        <a:rPr lang="pl-PL" sz="1200" b="0" i="0" u="none" strike="noStrike" dirty="0">
                          <a:effectLst/>
                          <a:latin typeface="Arial Narrow"/>
                        </a:rPr>
                      </a:br>
                      <a:r>
                        <a:rPr lang="pl-PL" sz="1200" b="0" i="0" u="none" strike="noStrike" dirty="0">
                          <a:effectLst/>
                          <a:latin typeface="Arial Narrow"/>
                        </a:rPr>
                        <a:t>2) TK;</a:t>
                      </a:r>
                      <a:br>
                        <a:rPr lang="pl-PL" sz="1200" b="0" i="0" u="none" strike="noStrike" dirty="0">
                          <a:effectLst/>
                          <a:latin typeface="Arial Narrow"/>
                        </a:rPr>
                      </a:br>
                      <a:r>
                        <a:rPr lang="pl-PL" sz="1200" b="0" i="0" u="none" strike="noStrike" dirty="0">
                          <a:effectLst/>
                          <a:latin typeface="Arial Narrow"/>
                        </a:rPr>
                        <a:t>3) RM; </a:t>
                      </a:r>
                      <a:br>
                        <a:rPr lang="pl-PL" sz="1200" b="0" i="0" u="none" strike="noStrike" dirty="0">
                          <a:effectLst/>
                          <a:latin typeface="Arial Narrow"/>
                        </a:rPr>
                      </a:br>
                      <a:r>
                        <a:rPr lang="pl-PL" sz="1200" b="0" i="0" u="none" strike="noStrike" dirty="0">
                          <a:effectLst/>
                          <a:latin typeface="Arial Narrow"/>
                        </a:rPr>
                        <a:t>4) USG zgodnych z profilem udzielanych świadczeń;</a:t>
                      </a:r>
                      <a:br>
                        <a:rPr lang="pl-PL" sz="1200" b="0" i="0" u="none" strike="noStrike" dirty="0">
                          <a:effectLst/>
                          <a:latin typeface="Arial Narrow"/>
                        </a:rPr>
                      </a:br>
                      <a:r>
                        <a:rPr lang="pl-PL" sz="1200" b="0" i="0" u="none" strike="noStrike" dirty="0">
                          <a:effectLst/>
                          <a:latin typeface="Arial Narrow"/>
                        </a:rPr>
                        <a:t>5) endoskopowych</a:t>
                      </a:r>
                      <a:br>
                        <a:rPr lang="pl-PL" sz="1200" b="0" i="0" u="none" strike="noStrike" dirty="0">
                          <a:effectLst/>
                          <a:latin typeface="Arial Narrow"/>
                        </a:rPr>
                      </a:br>
                      <a:r>
                        <a:rPr lang="pl-PL" sz="1200" b="0" i="0" u="none" strike="noStrike" dirty="0">
                          <a:effectLst/>
                          <a:latin typeface="Arial Narrow"/>
                        </a:rPr>
                        <a:t> - w lokalizacji</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058073">
                <a:tc>
                  <a:txBody>
                    <a:bodyPr/>
                    <a:lstStyle/>
                    <a:p>
                      <a:pPr algn="l" fontAlgn="ctr"/>
                      <a:r>
                        <a:rPr lang="pl-PL" sz="1200" b="0" i="0" u="none" strike="noStrike">
                          <a:effectLst/>
                          <a:latin typeface="Arial Narrow"/>
                        </a:rPr>
                        <a:t>1.3.3 warunki dotyczące </a:t>
                      </a:r>
                      <a:br>
                        <a:rPr lang="pl-PL" sz="1200" b="0" i="0" u="none" strike="noStrike">
                          <a:effectLst/>
                          <a:latin typeface="Arial Narrow"/>
                        </a:rPr>
                      </a:br>
                      <a:r>
                        <a:rPr lang="pl-PL" sz="1200" b="0" i="0" u="none" strike="noStrike">
                          <a:effectLst/>
                          <a:latin typeface="Arial Narrow"/>
                        </a:rPr>
                        <a:t>         pomieszczeń</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pl-PL" sz="1200" b="0" i="0" u="none" strike="noStrike" dirty="0">
                          <a:effectLst/>
                          <a:latin typeface="Arial Narrow"/>
                        </a:rPr>
                        <a:t>1) w każdym oddziale co najmniej jeden pokój jednoosobowy z węzłem sanitarnym lub izolatka;</a:t>
                      </a:r>
                      <a:br>
                        <a:rPr lang="pl-PL" sz="1200" b="0" i="0" u="none" strike="noStrike" dirty="0">
                          <a:effectLst/>
                          <a:latin typeface="Arial Narrow"/>
                        </a:rPr>
                      </a:br>
                      <a:r>
                        <a:rPr lang="pl-PL" sz="1200" b="0" i="0" u="none" strike="noStrike" dirty="0">
                          <a:effectLst/>
                          <a:latin typeface="Arial Narrow"/>
                        </a:rPr>
                        <a:t>2) stacja mycia i dezynfekcji łóżek;</a:t>
                      </a:r>
                      <a:br>
                        <a:rPr lang="pl-PL" sz="1200" b="0" i="0" u="none" strike="noStrike" dirty="0">
                          <a:effectLst/>
                          <a:latin typeface="Arial Narrow"/>
                        </a:rPr>
                      </a:br>
                      <a:r>
                        <a:rPr lang="pl-PL" sz="1200" b="0" i="0" u="none" strike="noStrike" dirty="0">
                          <a:effectLst/>
                          <a:latin typeface="Arial Narrow"/>
                        </a:rPr>
                        <a:t>3) na każdej kondygnacji dostępnej dla świadczeniobiorców, co najmniej jedno z pomieszczeń higieniczno-sanitarnych ogólnodostępnych przystosowane dla osób niepełnosprawnych.</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058073">
                <a:tc>
                  <a:txBody>
                    <a:bodyPr/>
                    <a:lstStyle/>
                    <a:p>
                      <a:pPr algn="l" fontAlgn="ctr"/>
                      <a:r>
                        <a:rPr lang="pl-PL" sz="1200" b="0" i="0" u="none" strike="noStrike">
                          <a:effectLst/>
                          <a:latin typeface="Arial Narrow"/>
                        </a:rPr>
                        <a:t>1.3.4 pozostałe warunki</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pl-PL" sz="1200" b="0" i="0" u="none" strike="noStrike" dirty="0">
                          <a:effectLst/>
                          <a:latin typeface="Arial Narrow"/>
                        </a:rPr>
                        <a:t>1) posiadanie certyfikatu ISO w zakresie usług medycznych;</a:t>
                      </a:r>
                      <a:br>
                        <a:rPr lang="pl-PL" sz="1200" b="0" i="0" u="none" strike="noStrike" dirty="0">
                          <a:effectLst/>
                          <a:latin typeface="Arial Narrow"/>
                        </a:rPr>
                      </a:br>
                      <a:r>
                        <a:rPr lang="pl-PL" sz="1200" b="0" i="0" u="none" strike="noStrike" dirty="0">
                          <a:effectLst/>
                          <a:latin typeface="Arial Narrow"/>
                        </a:rPr>
                        <a:t>2) posiadanie certyfikatu CMJ</a:t>
                      </a:r>
                      <a:br>
                        <a:rPr lang="pl-PL" sz="1200" b="0" i="0" u="none" strike="noStrike" dirty="0">
                          <a:effectLst/>
                          <a:latin typeface="Arial Narrow"/>
                        </a:rPr>
                      </a:br>
                      <a:r>
                        <a:rPr lang="pl-PL" sz="1200" b="0" i="0" u="none" strike="noStrike" dirty="0">
                          <a:effectLst/>
                          <a:latin typeface="Arial Narrow"/>
                        </a:rPr>
                        <a:t>-  ważnego w dniu zawarcia umowy</a:t>
                      </a:r>
                      <a:br>
                        <a:rPr lang="pl-PL" sz="1200" b="0" i="0" u="none" strike="noStrike" dirty="0">
                          <a:effectLst/>
                          <a:latin typeface="Arial Narrow"/>
                        </a:rPr>
                      </a:br>
                      <a:r>
                        <a:rPr lang="pl-PL" sz="1200" b="0" i="0" u="none" strike="noStrike" dirty="0">
                          <a:effectLst/>
                          <a:latin typeface="Arial Narrow"/>
                        </a:rPr>
                        <a:t>3) kontrola zakażeń szpitalnych i antybiotykoterapii.</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0902460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844426859"/>
              </p:ext>
            </p:extLst>
          </p:nvPr>
        </p:nvGraphicFramePr>
        <p:xfrm>
          <a:off x="395536" y="908719"/>
          <a:ext cx="8507287" cy="5463506"/>
        </p:xfrm>
        <a:graphic>
          <a:graphicData uri="http://schemas.openxmlformats.org/drawingml/2006/table">
            <a:tbl>
              <a:tblPr>
                <a:tableStyleId>{5C22544A-7EE6-4342-B048-85BDC9FD1C3A}</a:tableStyleId>
              </a:tblPr>
              <a:tblGrid>
                <a:gridCol w="1253224"/>
                <a:gridCol w="7254063"/>
              </a:tblGrid>
              <a:tr h="504056">
                <a:tc gridSpan="2">
                  <a:txBody>
                    <a:bodyPr/>
                    <a:lstStyle/>
                    <a:p>
                      <a:pPr algn="ctr" fontAlgn="ctr"/>
                      <a:r>
                        <a:rPr lang="pl-PL" sz="2000" b="1" u="none" strike="noStrike" dirty="0">
                          <a:solidFill>
                            <a:srgbClr val="FF0000"/>
                          </a:solidFill>
                          <a:effectLst/>
                        </a:rPr>
                        <a:t>8 CHIRURGIA NACZYNIOWA</a:t>
                      </a:r>
                      <a:endParaRPr lang="pl-PL" sz="2000" b="1" i="0" u="none" strike="noStrike" dirty="0">
                        <a:solidFill>
                          <a:srgbClr val="FF0000"/>
                        </a:solidFill>
                        <a:effectLst/>
                        <a:latin typeface="Arial Narrow"/>
                      </a:endParaRPr>
                    </a:p>
                  </a:txBody>
                  <a:tcPr marL="6637" marR="6637" marT="6637" marB="0" anchor="ctr"/>
                </a:tc>
                <a:tc hMerge="1">
                  <a:txBody>
                    <a:bodyPr/>
                    <a:lstStyle/>
                    <a:p>
                      <a:endParaRPr lang="pl-PL"/>
                    </a:p>
                  </a:txBody>
                  <a:tcPr/>
                </a:tc>
              </a:tr>
              <a:tr h="307618">
                <a:tc gridSpan="2">
                  <a:txBody>
                    <a:bodyPr/>
                    <a:lstStyle/>
                    <a:p>
                      <a:pPr algn="l" fontAlgn="ctr"/>
                      <a:r>
                        <a:rPr lang="pl-PL" sz="1200" u="none" strike="noStrike" dirty="0">
                          <a:effectLst/>
                        </a:rPr>
                        <a:t>8.1 WARUNKI WYMAGANE - zgodnie  z załącznikiem  Nr 3 do obowiązującego rozporządzenia:  </a:t>
                      </a:r>
                      <a:r>
                        <a:rPr lang="pl-PL" sz="1200" u="none" strike="noStrike" dirty="0" err="1">
                          <a:effectLst/>
                        </a:rPr>
                        <a:t>cz.I</a:t>
                      </a:r>
                      <a:r>
                        <a:rPr lang="pl-PL" sz="1200" u="none" strike="noStrike" dirty="0">
                          <a:effectLst/>
                        </a:rPr>
                        <a:t>  Lp. 7</a:t>
                      </a:r>
                      <a:endParaRPr lang="pl-PL" sz="1200" b="1" i="0" u="none" strike="noStrike" dirty="0">
                        <a:effectLst/>
                        <a:latin typeface="Arial Narrow"/>
                      </a:endParaRPr>
                    </a:p>
                  </a:txBody>
                  <a:tcPr marL="6637" marR="6637" marT="6637" marB="0" anchor="ctr"/>
                </a:tc>
                <a:tc hMerge="1">
                  <a:txBody>
                    <a:bodyPr/>
                    <a:lstStyle/>
                    <a:p>
                      <a:endParaRPr lang="pl-PL"/>
                    </a:p>
                  </a:txBody>
                  <a:tcPr/>
                </a:tc>
              </a:tr>
              <a:tr h="504723">
                <a:tc gridSpan="2">
                  <a:txBody>
                    <a:bodyPr/>
                    <a:lstStyle/>
                    <a:p>
                      <a:pPr algn="l" fontAlgn="ctr"/>
                      <a:r>
                        <a:rPr lang="pl-PL" sz="1200" u="none" strike="noStrike" dirty="0">
                          <a:effectLst/>
                        </a:rPr>
                        <a:t>8.2 WARUNKI WYMAGANE  - na podstawie:  art. 146 ust.1 pkt 3 ustawy o świadczeniach </a:t>
                      </a:r>
                      <a:endParaRPr lang="pl-PL" sz="1200" b="1" i="0" u="none" strike="noStrike" dirty="0">
                        <a:effectLst/>
                        <a:latin typeface="Arial Narrow"/>
                      </a:endParaRPr>
                    </a:p>
                    <a:p>
                      <a:pPr algn="l" fontAlgn="ctr"/>
                      <a:endParaRPr lang="pl-PL" sz="1200" b="1" i="0" u="none" strike="noStrike" dirty="0">
                        <a:effectLst/>
                        <a:latin typeface="Arial Narrow"/>
                      </a:endParaRPr>
                    </a:p>
                  </a:txBody>
                  <a:tcPr marL="6637" marR="6637" marT="6637" marB="0" anchor="ctr"/>
                </a:tc>
                <a:tc hMerge="1">
                  <a:txBody>
                    <a:bodyPr/>
                    <a:lstStyle/>
                    <a:p>
                      <a:pPr algn="l" fontAlgn="ctr"/>
                      <a:endParaRPr lang="pl-PL" sz="1200" b="1" i="0" u="none" strike="noStrike" dirty="0">
                        <a:effectLst/>
                        <a:latin typeface="Arial Narrow"/>
                      </a:endParaRPr>
                    </a:p>
                  </a:txBody>
                  <a:tcPr marL="6637" marR="6637" marT="6637" marB="0" anchor="ctr"/>
                </a:tc>
              </a:tr>
              <a:tr h="369142">
                <a:tc>
                  <a:txBody>
                    <a:bodyPr/>
                    <a:lstStyle/>
                    <a:p>
                      <a:pPr algn="l" fontAlgn="ctr"/>
                      <a:r>
                        <a:rPr lang="pl-PL" sz="1200" u="none" strike="noStrike" dirty="0">
                          <a:effectLst/>
                        </a:rPr>
                        <a:t>8.2.1 organizacja udzielania </a:t>
                      </a:r>
                      <a:br>
                        <a:rPr lang="pl-PL" sz="1200" u="none" strike="noStrike" dirty="0">
                          <a:effectLst/>
                        </a:rPr>
                      </a:br>
                      <a:r>
                        <a:rPr lang="pl-PL" sz="1200" u="none" strike="noStrike" dirty="0">
                          <a:effectLst/>
                        </a:rPr>
                        <a:t>         świadczeń</a:t>
                      </a:r>
                      <a:endParaRPr lang="pl-PL" sz="1200" b="0" i="0" u="none" strike="noStrike" dirty="0">
                        <a:effectLst/>
                        <a:latin typeface="Arial Narrow"/>
                      </a:endParaRPr>
                    </a:p>
                  </a:txBody>
                  <a:tcPr marL="6637" marR="6637" marT="6637" marB="0" anchor="ctr"/>
                </a:tc>
                <a:tc>
                  <a:txBody>
                    <a:bodyPr/>
                    <a:lstStyle/>
                    <a:p>
                      <a:pPr algn="l" fontAlgn="ctr"/>
                      <a:r>
                        <a:rPr lang="pl-PL" sz="1200" u="none" strike="noStrike" dirty="0">
                          <a:effectLst/>
                        </a:rPr>
                        <a:t>udokumentowane zapewnienie całodobowej opieki lekarskiej we wszystkie dni tygodnia (nie może być łączona z innymi oddziałami)  - określone w Harmonogramie - zasoby</a:t>
                      </a:r>
                      <a:endParaRPr lang="pl-PL" sz="1200" b="0" i="0" u="none" strike="noStrike" dirty="0">
                        <a:effectLst/>
                        <a:latin typeface="Arial Narrow"/>
                      </a:endParaRPr>
                    </a:p>
                  </a:txBody>
                  <a:tcPr marL="6637" marR="6637" marT="6637" marB="0" anchor="ctr"/>
                </a:tc>
              </a:tr>
              <a:tr h="711512">
                <a:tc>
                  <a:txBody>
                    <a:bodyPr/>
                    <a:lstStyle/>
                    <a:p>
                      <a:pPr algn="l" fontAlgn="ctr"/>
                      <a:r>
                        <a:rPr lang="pl-PL" sz="1200" u="none" strike="noStrike" dirty="0">
                          <a:effectLst/>
                        </a:rPr>
                        <a:t>8.2.2 pozostałe warunki</a:t>
                      </a:r>
                      <a:endParaRPr lang="pl-PL" sz="1200" b="0" i="0" u="none" strike="noStrike" dirty="0">
                        <a:effectLst/>
                        <a:latin typeface="Arial Narrow"/>
                      </a:endParaRPr>
                    </a:p>
                  </a:txBody>
                  <a:tcPr marL="6637" marR="6637" marT="6637" marB="0" anchor="ctr"/>
                </a:tc>
                <a:tc>
                  <a:txBody>
                    <a:bodyPr/>
                    <a:lstStyle/>
                    <a:p>
                      <a:pPr algn="l" fontAlgn="ctr"/>
                      <a:r>
                        <a:rPr lang="pl-PL" sz="1200" u="none" strike="noStrike" dirty="0">
                          <a:effectLst/>
                        </a:rPr>
                        <a:t> zapewnienie przeprowadzenia leczenia wewnątrznaczyniowego -  możliwość realizacji przez świadczeniodawcę lub udokumentowane zapewnienie przeprowadzenia leczenia wewnątrznaczyniowego  u innego świadczeniodawcy - nie dotyczy w przypadku realizacji świadczeń z grup : Q01,Q41, Q42,  Q43,  Q44,  Q45,  Q46,  Q47</a:t>
                      </a:r>
                      <a:endParaRPr lang="pl-PL" sz="1200" b="0" i="0" u="none" strike="noStrike" dirty="0">
                        <a:effectLst/>
                        <a:latin typeface="Arial Narrow"/>
                      </a:endParaRPr>
                    </a:p>
                  </a:txBody>
                  <a:tcPr marL="6637" marR="6637" marT="6637" marB="0" anchor="ctr"/>
                </a:tc>
              </a:tr>
              <a:tr h="369142">
                <a:tc gridSpan="2">
                  <a:txBody>
                    <a:bodyPr/>
                    <a:lstStyle/>
                    <a:p>
                      <a:pPr algn="l" fontAlgn="ctr"/>
                      <a:r>
                        <a:rPr lang="pl-PL" sz="1200" u="none" strike="noStrike" dirty="0">
                          <a:effectLst/>
                        </a:rPr>
                        <a:t>8.3 WARUNKI DODATKOWO OCENIANE </a:t>
                      </a:r>
                      <a:endParaRPr lang="pl-PL" sz="1200" b="1" i="0" u="none" strike="noStrike" dirty="0">
                        <a:effectLst/>
                        <a:latin typeface="Arial Narrow"/>
                      </a:endParaRPr>
                    </a:p>
                    <a:p>
                      <a:pPr algn="l" fontAlgn="t"/>
                      <a:r>
                        <a:rPr lang="pl-PL" sz="1200" u="none" strike="noStrike" dirty="0">
                          <a:effectLst/>
                        </a:rPr>
                        <a:t> </a:t>
                      </a:r>
                      <a:endParaRPr lang="pl-PL" sz="1200" b="1" i="0" u="none" strike="noStrike" dirty="0">
                        <a:effectLst/>
                        <a:latin typeface="Arial Narrow"/>
                      </a:endParaRPr>
                    </a:p>
                  </a:txBody>
                  <a:tcPr marL="6637" marR="6637" marT="6637" marB="0" anchor="ctr"/>
                </a:tc>
                <a:tc hMerge="1">
                  <a:txBody>
                    <a:bodyPr/>
                    <a:lstStyle/>
                    <a:p>
                      <a:pPr algn="l" fontAlgn="t"/>
                      <a:endParaRPr lang="pl-PL" sz="1200" b="1" i="0" u="none" strike="noStrike" dirty="0">
                        <a:effectLst/>
                        <a:latin typeface="Arial Narrow"/>
                      </a:endParaRPr>
                    </a:p>
                  </a:txBody>
                  <a:tcPr marL="6637" marR="6637" marT="6637" marB="0"/>
                </a:tc>
              </a:tr>
              <a:tr h="348634">
                <a:tc>
                  <a:txBody>
                    <a:bodyPr/>
                    <a:lstStyle/>
                    <a:p>
                      <a:pPr algn="l" fontAlgn="ctr"/>
                      <a:r>
                        <a:rPr lang="pl-PL" sz="1200" u="none" strike="noStrike">
                          <a:effectLst/>
                        </a:rPr>
                        <a:t>8.3.1 lekarze</a:t>
                      </a:r>
                      <a:endParaRPr lang="pl-PL" sz="1200" b="0" i="0" u="none" strike="noStrike">
                        <a:effectLst/>
                        <a:latin typeface="Arial Narrow"/>
                      </a:endParaRPr>
                    </a:p>
                  </a:txBody>
                  <a:tcPr marL="6637" marR="6637" marT="6637" marB="0" anchor="ctr"/>
                </a:tc>
                <a:tc>
                  <a:txBody>
                    <a:bodyPr/>
                    <a:lstStyle/>
                    <a:p>
                      <a:pPr algn="l" fontAlgn="ctr"/>
                      <a:r>
                        <a:rPr lang="pl-PL" sz="1200" u="none" strike="noStrike" dirty="0">
                          <a:effectLst/>
                        </a:rPr>
                        <a:t>dodatkowo równoważnik co najmniej 2 etatów - specjalista  w dziedzinie chirurgii naczyniowej</a:t>
                      </a:r>
                      <a:endParaRPr lang="pl-PL" sz="1200" b="0" i="0" u="none" strike="noStrike" dirty="0">
                        <a:effectLst/>
                        <a:latin typeface="Arial Narrow"/>
                      </a:endParaRPr>
                    </a:p>
                  </a:txBody>
                  <a:tcPr marL="6637" marR="6637" marT="6637" marB="0" anchor="ctr"/>
                </a:tc>
              </a:tr>
              <a:tr h="647121">
                <a:tc>
                  <a:txBody>
                    <a:bodyPr/>
                    <a:lstStyle/>
                    <a:p>
                      <a:pPr algn="l" fontAlgn="ctr"/>
                      <a:r>
                        <a:rPr lang="pl-PL" sz="1200" u="none" strike="noStrike">
                          <a:effectLst/>
                        </a:rPr>
                        <a:t>8.3.2 pielęgniarki</a:t>
                      </a:r>
                      <a:endParaRPr lang="pl-PL" sz="1200" b="0" i="0" u="none" strike="noStrike">
                        <a:effectLst/>
                        <a:latin typeface="Arial Narrow"/>
                      </a:endParaRPr>
                    </a:p>
                  </a:txBody>
                  <a:tcPr marL="6637" marR="6637" marT="6637" marB="0" anchor="ctr"/>
                </a:tc>
                <a:tc>
                  <a:txBody>
                    <a:bodyPr/>
                    <a:lstStyle/>
                    <a:p>
                      <a:pPr algn="l" fontAlgn="ctr"/>
                      <a:r>
                        <a:rPr lang="pl-PL" sz="1200" u="none" strike="noStrike" dirty="0">
                          <a:effectLst/>
                        </a:rPr>
                        <a:t>1) równoważnik co najmniej 2 etatów - pielęgniarka  specjalista  w dziedzinie pielęgniarstwa chirurgicznego;</a:t>
                      </a:r>
                      <a:br>
                        <a:rPr lang="pl-PL" sz="1200" u="none" strike="noStrike" dirty="0">
                          <a:effectLst/>
                        </a:rPr>
                      </a:br>
                      <a:r>
                        <a:rPr lang="pl-PL" sz="1200" u="none" strike="noStrike" dirty="0">
                          <a:effectLst/>
                        </a:rPr>
                        <a:t>2) równoważnik co najmniej 2 etatów - pielęgniarka po kursie  kwalifikacyjnym w dziedzinie pielęgniarstwa chirurgicznego.</a:t>
                      </a:r>
                      <a:endParaRPr lang="pl-PL" sz="1200" b="0" i="0" u="none" strike="noStrike" dirty="0">
                        <a:effectLst/>
                        <a:latin typeface="Arial Narrow"/>
                      </a:endParaRPr>
                    </a:p>
                  </a:txBody>
                  <a:tcPr marL="6637" marR="6637" marT="6637" marB="0" anchor="ctr"/>
                </a:tc>
              </a:tr>
              <a:tr h="792088">
                <a:tc>
                  <a:txBody>
                    <a:bodyPr/>
                    <a:lstStyle/>
                    <a:p>
                      <a:pPr algn="l" fontAlgn="ctr"/>
                      <a:r>
                        <a:rPr lang="pl-PL" sz="1200" u="none" strike="noStrike">
                          <a:effectLst/>
                        </a:rPr>
                        <a:t>8.3.3 organizacja udzielania świadczeń</a:t>
                      </a:r>
                      <a:endParaRPr lang="pl-PL" sz="1200" b="0" i="0" u="none" strike="noStrike">
                        <a:effectLst/>
                        <a:latin typeface="Arial Narrow"/>
                      </a:endParaRPr>
                    </a:p>
                  </a:txBody>
                  <a:tcPr marL="6637" marR="6637" marT="6637" marB="0" anchor="ctr"/>
                </a:tc>
                <a:tc>
                  <a:txBody>
                    <a:bodyPr/>
                    <a:lstStyle/>
                    <a:p>
                      <a:pPr algn="l" fontAlgn="ctr"/>
                      <a:r>
                        <a:rPr lang="pl-PL" sz="1200" u="none" strike="noStrike" dirty="0">
                          <a:effectLst/>
                        </a:rPr>
                        <a:t>wpis w rejestrze: część VIII kodu resortowego:</a:t>
                      </a:r>
                      <a:br>
                        <a:rPr lang="pl-PL" sz="1200" u="none" strike="noStrike" dirty="0">
                          <a:effectLst/>
                        </a:rPr>
                      </a:br>
                      <a:r>
                        <a:rPr lang="pl-PL" sz="1200" u="none" strike="noStrike" dirty="0">
                          <a:effectLst/>
                        </a:rPr>
                        <a:t>a) 1120 Poradnia chorób naczyń;</a:t>
                      </a:r>
                      <a:br>
                        <a:rPr lang="pl-PL" sz="1200" u="none" strike="noStrike" dirty="0">
                          <a:effectLst/>
                        </a:rPr>
                      </a:br>
                      <a:r>
                        <a:rPr lang="pl-PL" sz="1200" u="none" strike="noStrike" dirty="0">
                          <a:effectLst/>
                        </a:rPr>
                        <a:t>b) 1530 Poradnia chirurgii naczyniowej.</a:t>
                      </a:r>
                      <a:endParaRPr lang="pl-PL" sz="1200" b="0" i="0" u="none" strike="noStrike" dirty="0">
                        <a:effectLst/>
                        <a:latin typeface="Arial Narrow"/>
                      </a:endParaRPr>
                    </a:p>
                  </a:txBody>
                  <a:tcPr marL="6637" marR="6637" marT="6637" marB="0" anchor="ctr"/>
                </a:tc>
              </a:tr>
              <a:tr h="720080">
                <a:tc>
                  <a:txBody>
                    <a:bodyPr/>
                    <a:lstStyle/>
                    <a:p>
                      <a:pPr algn="l" fontAlgn="ctr"/>
                      <a:r>
                        <a:rPr lang="pl-PL" sz="1200" u="none" strike="noStrike">
                          <a:effectLst/>
                        </a:rPr>
                        <a:t>8.3.4 pozostałe warunki</a:t>
                      </a:r>
                      <a:endParaRPr lang="pl-PL" sz="1200" b="0" i="0" u="none" strike="noStrike">
                        <a:effectLst/>
                        <a:latin typeface="Arial Narrow"/>
                      </a:endParaRPr>
                    </a:p>
                  </a:txBody>
                  <a:tcPr marL="6637" marR="6637" marT="6637" marB="0" anchor="ctr"/>
                </a:tc>
                <a:tc>
                  <a:txBody>
                    <a:bodyPr/>
                    <a:lstStyle/>
                    <a:p>
                      <a:pPr algn="l" fontAlgn="ctr"/>
                      <a:r>
                        <a:rPr lang="pl-PL" sz="1200" u="none" strike="noStrike" dirty="0">
                          <a:effectLst/>
                        </a:rPr>
                        <a:t>1) łóżka intensywnej opieki medycznej z wyodrębnioną opieką pielęgniarską, o których mowa w § 4 ust. 2 rozporządzenia  - w miejscu udzielania świadczeń - wpisane w rejestrze;</a:t>
                      </a:r>
                      <a:br>
                        <a:rPr lang="pl-PL" sz="1200" u="none" strike="noStrike" dirty="0">
                          <a:effectLst/>
                        </a:rPr>
                      </a:br>
                      <a:r>
                        <a:rPr lang="pl-PL" sz="1200" u="none" strike="noStrike" dirty="0">
                          <a:effectLst/>
                        </a:rPr>
                        <a:t>2) Pracownia radiologii zabiegowej - dostępna całodobowo  w </a:t>
                      </a:r>
                      <a:r>
                        <a:rPr lang="pl-PL" sz="1200" u="none" strike="noStrike" dirty="0" smtClean="0">
                          <a:effectLst/>
                        </a:rPr>
                        <a:t>lokalizacji</a:t>
                      </a:r>
                      <a:endParaRPr lang="pl-PL" sz="1200" b="0" i="0" u="none" strike="noStrike" dirty="0">
                        <a:effectLst/>
                        <a:latin typeface="Arial Narrow"/>
                      </a:endParaRPr>
                    </a:p>
                  </a:txBody>
                  <a:tcPr marL="6637" marR="6637" marT="6637" marB="0" anchor="ctr"/>
                </a:tc>
              </a:tr>
            </a:tbl>
          </a:graphicData>
        </a:graphic>
      </p:graphicFrame>
      <p:sp>
        <p:nvSpPr>
          <p:cNvPr id="4" name="Objaśnienie liniowe 1 3"/>
          <p:cNvSpPr/>
          <p:nvPr/>
        </p:nvSpPr>
        <p:spPr>
          <a:xfrm>
            <a:off x="6825408" y="314364"/>
            <a:ext cx="2067071" cy="612648"/>
          </a:xfrm>
          <a:prstGeom prst="borderCallout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Całodobowa </a:t>
            </a:r>
          </a:p>
          <a:p>
            <a:pPr algn="ctr"/>
            <a:r>
              <a:rPr lang="pl-PL" dirty="0" smtClean="0"/>
              <a:t>i planowa, 1 poziom</a:t>
            </a:r>
            <a:endParaRPr lang="pl-PL" dirty="0"/>
          </a:p>
        </p:txBody>
      </p:sp>
      <p:sp>
        <p:nvSpPr>
          <p:cNvPr id="5" name="Objaśnienie liniowe 1 4"/>
          <p:cNvSpPr/>
          <p:nvPr/>
        </p:nvSpPr>
        <p:spPr>
          <a:xfrm>
            <a:off x="4701998" y="3453080"/>
            <a:ext cx="3278496" cy="480209"/>
          </a:xfrm>
          <a:prstGeom prst="borderCallout1">
            <a:avLst>
              <a:gd name="adj1" fmla="val 18750"/>
              <a:gd name="adj2" fmla="val -8333"/>
              <a:gd name="adj3" fmla="val 50661"/>
              <a:gd name="adj4" fmla="val -3712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r</a:t>
            </a:r>
            <a:r>
              <a:rPr lang="pl-PL" dirty="0" smtClean="0"/>
              <a:t>ankingujące – dla tego zakresu</a:t>
            </a:r>
            <a:endParaRPr lang="pl-PL" dirty="0"/>
          </a:p>
        </p:txBody>
      </p:sp>
    </p:spTree>
    <p:extLst>
      <p:ext uri="{BB962C8B-B14F-4D97-AF65-F5344CB8AC3E}">
        <p14:creationId xmlns:p14="http://schemas.microsoft.com/office/powerpoint/2010/main" val="428798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525184252"/>
              </p:ext>
            </p:extLst>
          </p:nvPr>
        </p:nvGraphicFramePr>
        <p:xfrm>
          <a:off x="251520" y="476672"/>
          <a:ext cx="8605464" cy="6164327"/>
        </p:xfrm>
        <a:graphic>
          <a:graphicData uri="http://schemas.openxmlformats.org/drawingml/2006/table">
            <a:tbl>
              <a:tblPr>
                <a:tableStyleId>{5C22544A-7EE6-4342-B048-85BDC9FD1C3A}</a:tableStyleId>
              </a:tblPr>
              <a:tblGrid>
                <a:gridCol w="1116632"/>
                <a:gridCol w="7488832"/>
              </a:tblGrid>
              <a:tr h="1152128">
                <a:tc gridSpan="2">
                  <a:txBody>
                    <a:bodyPr/>
                    <a:lstStyle/>
                    <a:p>
                      <a:pPr algn="just" fontAlgn="ctr"/>
                      <a:r>
                        <a:rPr lang="pl-PL" sz="1200" u="none" strike="noStrike" dirty="0">
                          <a:effectLst/>
                        </a:rPr>
                        <a:t>8.4 WARUNKI  DODATKOWO WYMAGANE  dla realizacji świadczeń: </a:t>
                      </a:r>
                      <a:endParaRPr lang="pl-PL" sz="1200" u="none" strike="noStrike" dirty="0" smtClean="0">
                        <a:effectLst/>
                      </a:endParaRPr>
                    </a:p>
                    <a:p>
                      <a:pPr algn="just" fontAlgn="ctr"/>
                      <a:r>
                        <a:rPr lang="pl-PL" sz="2000" b="1" u="none" strike="noStrike" dirty="0" err="1" smtClean="0">
                          <a:solidFill>
                            <a:srgbClr val="FF0000"/>
                          </a:solidFill>
                          <a:effectLst/>
                        </a:rPr>
                        <a:t>Endowaskularne</a:t>
                      </a:r>
                      <a:r>
                        <a:rPr lang="pl-PL" sz="2000" b="1" u="none" strike="noStrike" dirty="0" smtClean="0">
                          <a:solidFill>
                            <a:srgbClr val="FF0000"/>
                          </a:solidFill>
                          <a:effectLst/>
                        </a:rPr>
                        <a:t> </a:t>
                      </a:r>
                      <a:r>
                        <a:rPr lang="pl-PL" sz="2000" b="1" u="none" strike="noStrike" dirty="0">
                          <a:solidFill>
                            <a:srgbClr val="FF0000"/>
                          </a:solidFill>
                          <a:effectLst/>
                        </a:rPr>
                        <a:t>zaopatrzenie tętniaka </a:t>
                      </a:r>
                      <a:r>
                        <a:rPr lang="pl-PL" sz="2000" b="1" u="none" strike="noStrike" dirty="0" smtClean="0">
                          <a:solidFill>
                            <a:srgbClr val="FF0000"/>
                          </a:solidFill>
                          <a:effectLst/>
                        </a:rPr>
                        <a:t>aorty- </a:t>
                      </a:r>
                      <a:r>
                        <a:rPr lang="pl-PL" sz="2000" b="1" u="none" strike="noStrike" dirty="0">
                          <a:solidFill>
                            <a:srgbClr val="FF0000"/>
                          </a:solidFill>
                          <a:effectLst/>
                        </a:rPr>
                        <a:t>dotyczy tętniaków aorty piersiowej, brzuszno-piersiowej i brzusznej </a:t>
                      </a:r>
                      <a:r>
                        <a:rPr lang="pl-PL" sz="2000" b="1" u="none" strike="noStrike" dirty="0" smtClean="0">
                          <a:solidFill>
                            <a:srgbClr val="FF0000"/>
                          </a:solidFill>
                          <a:effectLst/>
                        </a:rPr>
                        <a:t>(z </a:t>
                      </a:r>
                      <a:r>
                        <a:rPr lang="pl-PL" sz="2000" b="1" u="none" strike="noStrike" dirty="0">
                          <a:solidFill>
                            <a:srgbClr val="FF0000"/>
                          </a:solidFill>
                          <a:effectLst/>
                        </a:rPr>
                        <a:t>grupy Q01)</a:t>
                      </a:r>
                      <a:r>
                        <a:rPr lang="pl-PL" sz="1200" u="none" strike="noStrike" dirty="0">
                          <a:effectLst/>
                        </a:rPr>
                        <a:t> - zgodnie z  załącznikiem Nr 4 </a:t>
                      </a:r>
                      <a:r>
                        <a:rPr lang="pl-PL" sz="1200" u="none" strike="noStrike" dirty="0" smtClean="0">
                          <a:effectLst/>
                        </a:rPr>
                        <a:t> </a:t>
                      </a:r>
                      <a:r>
                        <a:rPr lang="pl-PL" sz="1200" u="none" strike="noStrike" dirty="0">
                          <a:effectLst/>
                        </a:rPr>
                        <a:t>do obowiązującego  rozporządzenia:  Lp. 10;  spełnienie warunków szczegółowych całodobowo - zgodnie z § 5 ust. 3 rozporządzenia </a:t>
                      </a:r>
                      <a:endParaRPr lang="pl-PL" sz="1200" b="1" i="0" u="none" strike="noStrike" dirty="0">
                        <a:effectLst/>
                        <a:latin typeface="Arial Narrow"/>
                      </a:endParaRPr>
                    </a:p>
                  </a:txBody>
                  <a:tcPr marL="6100" marR="6100" marT="6100" marB="0" anchor="ctr"/>
                </a:tc>
                <a:tc hMerge="1">
                  <a:txBody>
                    <a:bodyPr/>
                    <a:lstStyle/>
                    <a:p>
                      <a:endParaRPr lang="pl-PL"/>
                    </a:p>
                  </a:txBody>
                  <a:tcPr/>
                </a:tc>
              </a:tr>
              <a:tr h="579964">
                <a:tc gridSpan="2">
                  <a:txBody>
                    <a:bodyPr/>
                    <a:lstStyle/>
                    <a:p>
                      <a:pPr algn="just" fontAlgn="ctr"/>
                      <a:r>
                        <a:rPr lang="pl-PL" sz="1200" u="none" strike="noStrike" dirty="0">
                          <a:effectLst/>
                        </a:rPr>
                        <a:t>8.5 WARUNKI WYMAGANE  - na podstawie:  art. 146 ust.1 pkt 3 ustawy o świadczeniach  dla realizacji świadczeń  z grupy Q01  (dotyczy tętniaków aorty piersiowej, brzuszno-piersiowej i brzusznej) </a:t>
                      </a:r>
                      <a:endParaRPr lang="pl-PL" sz="1200" b="1" i="0" u="none" strike="noStrike" dirty="0">
                        <a:effectLst/>
                        <a:latin typeface="Arial Narrow"/>
                      </a:endParaRPr>
                    </a:p>
                    <a:p>
                      <a:pPr algn="just" fontAlgn="ctr"/>
                      <a:endParaRPr lang="pl-PL" sz="1200" b="1" i="0" u="none" strike="noStrike" dirty="0">
                        <a:effectLst/>
                        <a:latin typeface="Arial Narrow"/>
                      </a:endParaRPr>
                    </a:p>
                  </a:txBody>
                  <a:tcPr marL="6100" marR="6100" marT="6100" marB="0" anchor="ctr"/>
                </a:tc>
                <a:tc hMerge="1">
                  <a:txBody>
                    <a:bodyPr/>
                    <a:lstStyle/>
                    <a:p>
                      <a:pPr algn="l" fontAlgn="ctr"/>
                      <a:endParaRPr lang="pl-PL" sz="1200" b="1" i="0" u="none" strike="noStrike" dirty="0">
                        <a:effectLst/>
                        <a:latin typeface="Arial Narrow"/>
                      </a:endParaRPr>
                    </a:p>
                  </a:txBody>
                  <a:tcPr marL="6100" marR="6100" marT="6100" marB="0" anchor="ctr"/>
                </a:tc>
              </a:tr>
              <a:tr h="388769">
                <a:tc>
                  <a:txBody>
                    <a:bodyPr/>
                    <a:lstStyle/>
                    <a:p>
                      <a:pPr algn="just" fontAlgn="ctr"/>
                      <a:r>
                        <a:rPr lang="pl-PL" sz="1200" u="none" strike="noStrike">
                          <a:effectLst/>
                        </a:rPr>
                        <a:t>8.5.1 wymagania formalne</a:t>
                      </a:r>
                      <a:endParaRPr lang="pl-PL" sz="1200" b="0" i="0" u="none" strike="noStrike">
                        <a:effectLst/>
                        <a:latin typeface="Arial Narrow"/>
                      </a:endParaRPr>
                    </a:p>
                  </a:txBody>
                  <a:tcPr marL="6100" marR="6100" marT="6100" marB="0" anchor="ctr"/>
                </a:tc>
                <a:tc>
                  <a:txBody>
                    <a:bodyPr/>
                    <a:lstStyle/>
                    <a:p>
                      <a:pPr algn="just" fontAlgn="ctr"/>
                      <a:r>
                        <a:rPr lang="pl-PL" sz="1200" u="none" strike="noStrike" dirty="0">
                          <a:effectLst/>
                        </a:rPr>
                        <a:t>wpis w rejestrze - Zakład lub Pracownia radiologii zabiegowej: część VIII kodu resortowego: 7230</a:t>
                      </a:r>
                      <a:endParaRPr lang="pl-PL" sz="1200" b="0" i="0" u="none" strike="noStrike" dirty="0">
                        <a:effectLst/>
                        <a:latin typeface="Arial Narrow"/>
                      </a:endParaRPr>
                    </a:p>
                  </a:txBody>
                  <a:tcPr marL="6100" marR="6100" marT="6100" marB="0" anchor="ctr"/>
                </a:tc>
              </a:tr>
              <a:tr h="2186862">
                <a:tc>
                  <a:txBody>
                    <a:bodyPr/>
                    <a:lstStyle/>
                    <a:p>
                      <a:pPr algn="just" fontAlgn="ctr"/>
                      <a:r>
                        <a:rPr lang="pl-PL" sz="1200" u="none" strike="noStrike">
                          <a:effectLst/>
                        </a:rPr>
                        <a:t>8.5.2 lekarze</a:t>
                      </a:r>
                      <a:endParaRPr lang="pl-PL" sz="1200" b="0" i="0" u="none" strike="noStrike">
                        <a:effectLst/>
                        <a:latin typeface="Arial Narrow"/>
                      </a:endParaRPr>
                    </a:p>
                  </a:txBody>
                  <a:tcPr marL="6100" marR="6100" marT="6100" marB="0" anchor="ctr"/>
                </a:tc>
                <a:tc>
                  <a:txBody>
                    <a:bodyPr/>
                    <a:lstStyle/>
                    <a:p>
                      <a:pPr algn="l" fontAlgn="ctr"/>
                      <a:r>
                        <a:rPr lang="pl-PL" sz="1200" u="none" strike="noStrike" dirty="0">
                          <a:effectLst/>
                        </a:rPr>
                        <a:t> a) równoważnik co najmniej 2 etatów - lekarz specjalista w dziedzinie chirurgii naczyniowej  lub  </a:t>
                      </a:r>
                      <a:br>
                        <a:rPr lang="pl-PL" sz="1200" u="none" strike="noStrike" dirty="0">
                          <a:effectLst/>
                        </a:rPr>
                      </a:br>
                      <a:r>
                        <a:rPr lang="pl-PL" sz="1200" u="none" strike="noStrike" dirty="0">
                          <a:effectLst/>
                        </a:rPr>
                        <a:t> b) lekarz specjalista w dziedzinie rentgenodiagnostyki lub radiologii, lub radiodiagnostyki, lub radiologii i diagnostyki obrazowej na każdej zmianie roboczej </a:t>
                      </a:r>
                      <a:br>
                        <a:rPr lang="pl-PL" sz="1200" u="none" strike="noStrike" dirty="0">
                          <a:effectLst/>
                        </a:rPr>
                      </a:br>
                      <a:r>
                        <a:rPr lang="pl-PL" sz="1200" u="none" strike="noStrike" dirty="0">
                          <a:effectLst/>
                        </a:rPr>
                        <a:t> -  z odpowiednim doświadczeniem w wykonywaniu zabiegów przezskórnych  - wykonanie w ciągu ostatnich 12 miesięcy: co najmniej 50 angioplastyk naczyń obwodowych w co najmniej trzech obszarach zabiegowych, </a:t>
                      </a:r>
                      <a:r>
                        <a:rPr lang="pl-PL" sz="1200" u="none" strike="noStrike" dirty="0" smtClean="0">
                          <a:effectLst/>
                        </a:rPr>
                        <a:t>  </a:t>
                      </a:r>
                      <a:r>
                        <a:rPr lang="pl-PL" sz="1200" u="none" strike="noStrike" dirty="0">
                          <a:effectLst/>
                        </a:rPr>
                        <a:t>w tym co najmniej 40 samodzielnie</a:t>
                      </a:r>
                      <a:br>
                        <a:rPr lang="pl-PL" sz="1200" u="none" strike="noStrike" dirty="0">
                          <a:effectLst/>
                        </a:rPr>
                      </a:br>
                      <a:r>
                        <a:rPr lang="pl-PL" sz="1200" u="none" strike="noStrike" dirty="0">
                          <a:effectLst/>
                        </a:rPr>
                        <a:t> -  zaświadczenie potwierdzające 2 letni staż pracy w zakresie wykonywanych procedur, o którym mowa § 6 ust. 5 rozporządzenia Ministra Zdrowia  z dnia 27 marca 2008 r. w sprawie minimalnych wymagań </a:t>
                      </a:r>
                      <a:r>
                        <a:rPr lang="pl-PL" sz="1200" u="none" strike="noStrike" dirty="0" smtClean="0">
                          <a:effectLst/>
                        </a:rPr>
                        <a:t>dla  </a:t>
                      </a:r>
                      <a:r>
                        <a:rPr lang="pl-PL" sz="1200" u="none" strike="noStrike" dirty="0">
                          <a:effectLst/>
                        </a:rPr>
                        <a:t>jednostek ochrony zdrowia udzielających świadczeń  zdrowotnych z zakresu </a:t>
                      </a:r>
                      <a:r>
                        <a:rPr lang="pl-PL" sz="1200" u="none" strike="noStrike" dirty="0" err="1">
                          <a:effectLst/>
                        </a:rPr>
                        <a:t>rentgenodiagonostyki</a:t>
                      </a:r>
                      <a:r>
                        <a:rPr lang="pl-PL" sz="1200" u="none" strike="noStrike" dirty="0">
                          <a:effectLst/>
                        </a:rPr>
                        <a:t>, radiologii zabiegowej  i terapii radioizotopowej chorób nienowotworowych (Dz. U. z 2008 r. Nr 59, poz. 365 ze zm</a:t>
                      </a:r>
                      <a:r>
                        <a:rPr lang="pl-PL" sz="1200" u="none" strike="noStrike" dirty="0" smtClean="0">
                          <a:effectLst/>
                        </a:rPr>
                        <a:t>.)  </a:t>
                      </a:r>
                      <a:r>
                        <a:rPr lang="pl-PL" sz="1200" u="none" strike="noStrike" dirty="0">
                          <a:effectLst/>
                        </a:rPr>
                        <a:t>poświadczone przez odpowiedniego Konsultanta Wojewódzkiego w zakresie Radiologii i  Diagnostyki Obrazowej. </a:t>
                      </a:r>
                      <a:endParaRPr lang="pl-PL" sz="1200" b="0" i="0" u="none" strike="noStrike" dirty="0">
                        <a:effectLst/>
                        <a:latin typeface="Arial Narrow"/>
                      </a:endParaRPr>
                    </a:p>
                  </a:txBody>
                  <a:tcPr marL="6100" marR="6100" marT="6100" marB="0" anchor="ctr"/>
                </a:tc>
              </a:tr>
              <a:tr h="1085444">
                <a:tc>
                  <a:txBody>
                    <a:bodyPr/>
                    <a:lstStyle/>
                    <a:p>
                      <a:pPr algn="just" fontAlgn="t"/>
                      <a:r>
                        <a:rPr lang="pl-PL" sz="1200" u="none" strike="noStrike">
                          <a:effectLst/>
                        </a:rPr>
                        <a:t>8.5.3 organizacja udzielania </a:t>
                      </a:r>
                      <a:br>
                        <a:rPr lang="pl-PL" sz="1200" u="none" strike="noStrike">
                          <a:effectLst/>
                        </a:rPr>
                      </a:br>
                      <a:r>
                        <a:rPr lang="pl-PL" sz="1200" u="none" strike="noStrike">
                          <a:effectLst/>
                        </a:rPr>
                        <a:t>         świadczeń</a:t>
                      </a:r>
                      <a:endParaRPr lang="pl-PL" sz="1200" b="0" i="0" u="none" strike="noStrike">
                        <a:effectLst/>
                        <a:latin typeface="Arial Narrow"/>
                      </a:endParaRPr>
                    </a:p>
                  </a:txBody>
                  <a:tcPr marL="6100" marR="6100" marT="6100" marB="0"/>
                </a:tc>
                <a:tc>
                  <a:txBody>
                    <a:bodyPr/>
                    <a:lstStyle/>
                    <a:p>
                      <a:pPr algn="l" fontAlgn="ctr"/>
                      <a:r>
                        <a:rPr lang="pl-PL" sz="1200" u="none" strike="noStrike" dirty="0">
                          <a:effectLst/>
                        </a:rPr>
                        <a:t>1) udokumentowane zapewnienie  do realizacji świadczeń:</a:t>
                      </a:r>
                      <a:br>
                        <a:rPr lang="pl-PL" sz="1200" u="none" strike="noStrike" dirty="0">
                          <a:effectLst/>
                        </a:rPr>
                      </a:br>
                      <a:r>
                        <a:rPr lang="pl-PL" sz="1200" u="none" strike="noStrike" dirty="0">
                          <a:effectLst/>
                        </a:rPr>
                        <a:t>   a) lekarza specjalisty w dziedzinie anestezjologii lub anestezjologii i reanimacji lub anestezjologii i intensywnej terapii,</a:t>
                      </a:r>
                      <a:br>
                        <a:rPr lang="pl-PL" sz="1200" u="none" strike="noStrike" dirty="0">
                          <a:effectLst/>
                        </a:rPr>
                      </a:br>
                      <a:r>
                        <a:rPr lang="pl-PL" sz="1200" u="none" strike="noStrike" dirty="0">
                          <a:effectLst/>
                        </a:rPr>
                        <a:t>   b) pielęgniarki specjalisty w dziedzinie pielęgniarstwa anestezjologicznego i intensywnej opieki lub pielęgniarka po kursie kwalifikacyjnym w dziedzinie pielęgniarstwa anestezjologicznego i intensywnej opieki</a:t>
                      </a:r>
                      <a:br>
                        <a:rPr lang="pl-PL" sz="1200" u="none" strike="noStrike" dirty="0">
                          <a:effectLst/>
                        </a:rPr>
                      </a:br>
                      <a:r>
                        <a:rPr lang="pl-PL" sz="1200" u="none" strike="noStrike" dirty="0">
                          <a:effectLst/>
                        </a:rPr>
                        <a:t>- określone w Harmonogramie - zasoby  - w co najmniej  jednym zakresie.</a:t>
                      </a:r>
                      <a:endParaRPr lang="pl-PL" sz="1200" b="0" i="0" u="none" strike="noStrike" dirty="0">
                        <a:effectLst/>
                        <a:latin typeface="Arial Narrow"/>
                      </a:endParaRPr>
                    </a:p>
                  </a:txBody>
                  <a:tcPr marL="6100" marR="6100" marT="6100" marB="0" anchor="ctr"/>
                </a:tc>
              </a:tr>
              <a:tr h="771160">
                <a:tc>
                  <a:txBody>
                    <a:bodyPr/>
                    <a:lstStyle/>
                    <a:p>
                      <a:pPr algn="just" fontAlgn="ctr"/>
                      <a:r>
                        <a:rPr lang="pl-PL" sz="1200" u="none" strike="noStrike" dirty="0">
                          <a:effectLst/>
                        </a:rPr>
                        <a:t>8.5.4 wyposażenie w </a:t>
                      </a:r>
                      <a:r>
                        <a:rPr lang="pl-PL" sz="1200" u="none" strike="noStrike" dirty="0" smtClean="0">
                          <a:effectLst/>
                        </a:rPr>
                        <a:t>sprzęt i  aparat.</a:t>
                      </a:r>
                      <a:r>
                        <a:rPr lang="pl-PL" sz="1200" u="none" strike="noStrike" dirty="0">
                          <a:effectLst/>
                        </a:rPr>
                        <a:t/>
                      </a:r>
                      <a:br>
                        <a:rPr lang="pl-PL" sz="1200" u="none" strike="noStrike" dirty="0">
                          <a:effectLst/>
                        </a:rPr>
                      </a:br>
                      <a:r>
                        <a:rPr lang="pl-PL" sz="1200" u="none" strike="noStrike" dirty="0" smtClean="0">
                          <a:effectLst/>
                        </a:rPr>
                        <a:t>medyczną</a:t>
                      </a:r>
                      <a:endParaRPr lang="pl-PL" sz="1200" b="0" i="0" u="none" strike="noStrike" dirty="0">
                        <a:effectLst/>
                        <a:latin typeface="Arial Narrow"/>
                      </a:endParaRPr>
                    </a:p>
                  </a:txBody>
                  <a:tcPr marL="6100" marR="6100" marT="6100" marB="0" anchor="ctr"/>
                </a:tc>
                <a:tc>
                  <a:txBody>
                    <a:bodyPr/>
                    <a:lstStyle/>
                    <a:p>
                      <a:pPr algn="l" fontAlgn="ctr"/>
                      <a:r>
                        <a:rPr lang="pl-PL" sz="1200" u="none" strike="noStrike" dirty="0">
                          <a:effectLst/>
                        </a:rPr>
                        <a:t>stanowisko znieczulenia wyposażone w</a:t>
                      </a:r>
                      <a:r>
                        <a:rPr lang="pl-PL" sz="1200" u="none" strike="noStrike" dirty="0" smtClean="0">
                          <a:effectLst/>
                        </a:rPr>
                        <a:t>:  a) – r)</a:t>
                      </a:r>
                      <a:endParaRPr lang="pl-PL" sz="1200" b="0" i="0" u="none" strike="noStrike" dirty="0">
                        <a:effectLst/>
                        <a:latin typeface="Arial Narrow"/>
                      </a:endParaRPr>
                    </a:p>
                  </a:txBody>
                  <a:tcPr marL="6100" marR="6100" marT="6100" marB="0" anchor="ctr"/>
                </a:tc>
              </a:tr>
            </a:tbl>
          </a:graphicData>
        </a:graphic>
      </p:graphicFrame>
      <p:sp>
        <p:nvSpPr>
          <p:cNvPr id="3" name="Objaśnienie liniowe 1 2"/>
          <p:cNvSpPr/>
          <p:nvPr/>
        </p:nvSpPr>
        <p:spPr>
          <a:xfrm>
            <a:off x="6156176" y="164326"/>
            <a:ext cx="2812576" cy="960418"/>
          </a:xfrm>
          <a:prstGeom prst="borderCallout1">
            <a:avLst>
              <a:gd name="adj1" fmla="val 18750"/>
              <a:gd name="adj2" fmla="val -8333"/>
              <a:gd name="adj3" fmla="val 50661"/>
              <a:gd name="adj4" fmla="val -3712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Wymagane żeby a) dostać środki w konkursie, b) realizować w umowie</a:t>
            </a:r>
            <a:endParaRPr lang="pl-PL" dirty="0"/>
          </a:p>
        </p:txBody>
      </p:sp>
      <p:sp>
        <p:nvSpPr>
          <p:cNvPr id="5" name="Objaśnienie liniowe 1 4"/>
          <p:cNvSpPr/>
          <p:nvPr/>
        </p:nvSpPr>
        <p:spPr>
          <a:xfrm>
            <a:off x="5641352" y="2492896"/>
            <a:ext cx="3467908" cy="509506"/>
          </a:xfrm>
          <a:prstGeom prst="borderCallout1">
            <a:avLst>
              <a:gd name="adj1" fmla="val 49769"/>
              <a:gd name="adj2" fmla="val -2013"/>
              <a:gd name="adj3" fmla="val 135432"/>
              <a:gd name="adj4" fmla="val -3490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dodatkowo</a:t>
            </a:r>
            <a:endParaRPr lang="pl-PL" dirty="0"/>
          </a:p>
        </p:txBody>
      </p:sp>
    </p:spTree>
    <p:extLst>
      <p:ext uri="{BB962C8B-B14F-4D97-AF65-F5344CB8AC3E}">
        <p14:creationId xmlns:p14="http://schemas.microsoft.com/office/powerpoint/2010/main" val="2455625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679744891"/>
              </p:ext>
            </p:extLst>
          </p:nvPr>
        </p:nvGraphicFramePr>
        <p:xfrm>
          <a:off x="251520" y="116633"/>
          <a:ext cx="8712968" cy="6729646"/>
        </p:xfrm>
        <a:graphic>
          <a:graphicData uri="http://schemas.openxmlformats.org/drawingml/2006/table">
            <a:tbl>
              <a:tblPr>
                <a:tableStyleId>{5C22544A-7EE6-4342-B048-85BDC9FD1C3A}</a:tableStyleId>
              </a:tblPr>
              <a:tblGrid>
                <a:gridCol w="1352719"/>
                <a:gridCol w="7360249"/>
              </a:tblGrid>
              <a:tr h="950396">
                <a:tc gridSpan="2">
                  <a:txBody>
                    <a:bodyPr/>
                    <a:lstStyle/>
                    <a:p>
                      <a:pPr algn="just" fontAlgn="ctr"/>
                      <a:r>
                        <a:rPr lang="pl-PL" sz="1200" u="none" strike="noStrike" dirty="0">
                          <a:effectLst/>
                        </a:rPr>
                        <a:t>8.6 WARUNKI  DODATKOWO WYMAGANE  dla realizacji świadczeń: </a:t>
                      </a:r>
                      <a:endParaRPr lang="pl-PL" sz="1200" u="none" strike="noStrike" dirty="0" smtClean="0">
                        <a:effectLst/>
                      </a:endParaRPr>
                    </a:p>
                    <a:p>
                      <a:pPr algn="just" fontAlgn="ctr"/>
                      <a:r>
                        <a:rPr lang="pl-PL" sz="2000" b="1" u="none" strike="noStrike" dirty="0" smtClean="0">
                          <a:solidFill>
                            <a:srgbClr val="FF0000"/>
                          </a:solidFill>
                          <a:effectLst/>
                        </a:rPr>
                        <a:t>Zabiegi </a:t>
                      </a:r>
                      <a:r>
                        <a:rPr lang="pl-PL" sz="2000" b="1" u="none" strike="noStrike" dirty="0" err="1">
                          <a:solidFill>
                            <a:srgbClr val="FF0000"/>
                          </a:solidFill>
                          <a:effectLst/>
                        </a:rPr>
                        <a:t>endowaskularne</a:t>
                      </a:r>
                      <a:r>
                        <a:rPr lang="pl-PL" sz="2000" b="1" u="none" strike="noStrike" dirty="0">
                          <a:solidFill>
                            <a:srgbClr val="FF0000"/>
                          </a:solidFill>
                          <a:effectLst/>
                        </a:rPr>
                        <a:t> </a:t>
                      </a:r>
                      <a:r>
                        <a:rPr lang="pl-PL" sz="2000" b="1" u="none" strike="noStrike" dirty="0" smtClean="0">
                          <a:solidFill>
                            <a:srgbClr val="FF0000"/>
                          </a:solidFill>
                          <a:effectLst/>
                        </a:rPr>
                        <a:t>– </a:t>
                      </a:r>
                      <a:r>
                        <a:rPr lang="pl-PL" sz="2000" b="1" u="none" strike="noStrike" dirty="0">
                          <a:solidFill>
                            <a:srgbClr val="FF0000"/>
                          </a:solidFill>
                          <a:effectLst/>
                        </a:rPr>
                        <a:t>naczynia obwodowe (z grup: Q41, Q42,  Q43,  Q44,  Q45,  Q46,  Q47) </a:t>
                      </a:r>
                      <a:r>
                        <a:rPr lang="pl-PL" sz="1200" u="none" strike="noStrike" dirty="0" smtClean="0">
                          <a:effectLst/>
                        </a:rPr>
                        <a:t>-  </a:t>
                      </a:r>
                      <a:r>
                        <a:rPr lang="pl-PL" sz="1200" u="none" strike="noStrike" dirty="0">
                          <a:effectLst/>
                        </a:rPr>
                        <a:t>zgodnie z załącznikiem Nr 4 </a:t>
                      </a:r>
                      <a:r>
                        <a:rPr lang="pl-PL" sz="1200" u="none" strike="noStrike" dirty="0" smtClean="0">
                          <a:effectLst/>
                        </a:rPr>
                        <a:t>do </a:t>
                      </a:r>
                      <a:r>
                        <a:rPr lang="pl-PL" sz="1200" u="none" strike="noStrike" dirty="0">
                          <a:effectLst/>
                        </a:rPr>
                        <a:t>obowiązującego rozporządzenia: Lp. 12; </a:t>
                      </a:r>
                      <a:r>
                        <a:rPr lang="pl-PL" sz="1200" u="none" strike="noStrike" dirty="0" smtClean="0">
                          <a:effectLst/>
                        </a:rPr>
                        <a:t>spełnienie </a:t>
                      </a:r>
                      <a:r>
                        <a:rPr lang="pl-PL" sz="1200" u="none" strike="noStrike" dirty="0">
                          <a:effectLst/>
                        </a:rPr>
                        <a:t>warunków szczegółowych całodobowo - zgodnie z § 5 ust. 3 rozporządzenia                                                                                                                                                                                               </a:t>
                      </a:r>
                      <a:endParaRPr lang="pl-PL" sz="1200" b="1" i="0" u="none" strike="noStrike" dirty="0">
                        <a:effectLst/>
                        <a:latin typeface="Arial Narrow"/>
                      </a:endParaRPr>
                    </a:p>
                  </a:txBody>
                  <a:tcPr marL="5629" marR="5629" marT="5629" marB="0" anchor="ctr"/>
                </a:tc>
                <a:tc hMerge="1">
                  <a:txBody>
                    <a:bodyPr/>
                    <a:lstStyle/>
                    <a:p>
                      <a:endParaRPr lang="pl-PL"/>
                    </a:p>
                  </a:txBody>
                  <a:tcPr/>
                </a:tc>
              </a:tr>
              <a:tr h="376054">
                <a:tc gridSpan="2">
                  <a:txBody>
                    <a:bodyPr/>
                    <a:lstStyle/>
                    <a:p>
                      <a:pPr algn="just" fontAlgn="ctr"/>
                      <a:r>
                        <a:rPr lang="pl-PL" sz="1200" u="none" strike="noStrike" dirty="0">
                          <a:effectLst/>
                        </a:rPr>
                        <a:t>8.7 WARUNKI WYMAGANE na podstawie:  art. 146 ust.1 pkt 3 ustawy o świadczeniach dla realizacji świadczeń  z grup: Q41, Q42,  Q43,  Q44,  Q45,  Q46,  </a:t>
                      </a:r>
                      <a:r>
                        <a:rPr lang="pl-PL" sz="1200" u="none" strike="noStrike" dirty="0" smtClean="0">
                          <a:effectLst/>
                        </a:rPr>
                        <a:t>Q47</a:t>
                      </a:r>
                      <a:endParaRPr lang="pl-PL" sz="1200" b="1" i="0" u="none" strike="noStrike" dirty="0">
                        <a:effectLst/>
                        <a:latin typeface="Arial Narrow"/>
                      </a:endParaRPr>
                    </a:p>
                  </a:txBody>
                  <a:tcPr marL="5629" marR="5629" marT="5629" marB="0" anchor="ctr"/>
                </a:tc>
                <a:tc hMerge="1">
                  <a:txBody>
                    <a:bodyPr/>
                    <a:lstStyle/>
                    <a:p>
                      <a:pPr algn="l" fontAlgn="ctr"/>
                      <a:endParaRPr lang="pl-PL" sz="600" b="1" i="0" u="none" strike="noStrike" dirty="0">
                        <a:effectLst/>
                        <a:latin typeface="Arial Narrow"/>
                      </a:endParaRPr>
                    </a:p>
                  </a:txBody>
                  <a:tcPr marL="5629" marR="5629" marT="5629" marB="0" anchor="ctr"/>
                </a:tc>
              </a:tr>
              <a:tr h="379954">
                <a:tc>
                  <a:txBody>
                    <a:bodyPr/>
                    <a:lstStyle/>
                    <a:p>
                      <a:pPr algn="l" fontAlgn="ctr"/>
                      <a:r>
                        <a:rPr lang="pl-PL" sz="1200" u="none" strike="noStrike">
                          <a:effectLst/>
                        </a:rPr>
                        <a:t>8.7.1 wymagania formalne</a:t>
                      </a:r>
                      <a:endParaRPr lang="pl-PL" sz="1200" b="0" i="0" u="none" strike="noStrike">
                        <a:effectLst/>
                        <a:latin typeface="Arial Narrow"/>
                      </a:endParaRPr>
                    </a:p>
                  </a:txBody>
                  <a:tcPr marL="5629" marR="5629" marT="5629" marB="0" anchor="ctr"/>
                </a:tc>
                <a:tc>
                  <a:txBody>
                    <a:bodyPr/>
                    <a:lstStyle/>
                    <a:p>
                      <a:pPr algn="l" fontAlgn="ctr"/>
                      <a:r>
                        <a:rPr lang="pl-PL" sz="1200" u="none" strike="noStrike" dirty="0">
                          <a:effectLst/>
                        </a:rPr>
                        <a:t>wpis w rejestrze - Zakład lub Pracownia radiologii zabiegowej: część VIII kodu resortowego: 7230</a:t>
                      </a:r>
                      <a:endParaRPr lang="pl-PL" sz="1200" b="0" i="0" u="none" strike="noStrike" dirty="0">
                        <a:effectLst/>
                        <a:latin typeface="Arial Narrow"/>
                      </a:endParaRPr>
                    </a:p>
                  </a:txBody>
                  <a:tcPr marL="5629" marR="5629" marT="5629" marB="0" anchor="ctr"/>
                </a:tc>
              </a:tr>
              <a:tr h="2308751">
                <a:tc>
                  <a:txBody>
                    <a:bodyPr/>
                    <a:lstStyle/>
                    <a:p>
                      <a:pPr algn="l" fontAlgn="ctr"/>
                      <a:r>
                        <a:rPr lang="pl-PL" sz="1200" u="none" strike="noStrike" dirty="0">
                          <a:effectLst/>
                        </a:rPr>
                        <a:t>8.7.2 lekarze</a:t>
                      </a:r>
                      <a:endParaRPr lang="pl-PL" sz="1200" b="0" i="0" u="none" strike="noStrike" dirty="0">
                        <a:effectLst/>
                        <a:latin typeface="Arial Narrow"/>
                      </a:endParaRPr>
                    </a:p>
                  </a:txBody>
                  <a:tcPr marL="5629" marR="5629" marT="5629" marB="0" anchor="ctr"/>
                </a:tc>
                <a:tc>
                  <a:txBody>
                    <a:bodyPr/>
                    <a:lstStyle/>
                    <a:p>
                      <a:pPr algn="l" fontAlgn="t"/>
                      <a:r>
                        <a:rPr lang="pl-PL" sz="1200" u="none" strike="noStrike" dirty="0">
                          <a:effectLst/>
                        </a:rPr>
                        <a:t>równoważnik co najmniej 1 etatu na każdą zmianę roboczą:</a:t>
                      </a:r>
                      <a:br>
                        <a:rPr lang="pl-PL" sz="1200" u="none" strike="noStrike" dirty="0">
                          <a:effectLst/>
                        </a:rPr>
                      </a:br>
                      <a:r>
                        <a:rPr lang="pl-PL" sz="1200" u="none" strike="noStrike" dirty="0">
                          <a:effectLst/>
                        </a:rPr>
                        <a:t>     a) lekarz specjalista w dziedzinie  chirurgii naczyniowej lub specjalista w dziedzinie angiologii, z udokumentowanym  doświadczeniem w wykonywaniu zabiegów przezskórnych - angioplastyk naczyń obwodowych </a:t>
                      </a:r>
                      <a:br>
                        <a:rPr lang="pl-PL" sz="1200" u="none" strike="noStrike" dirty="0">
                          <a:effectLst/>
                        </a:rPr>
                      </a:br>
                      <a:r>
                        <a:rPr lang="pl-PL" sz="1200" u="none" strike="noStrike" dirty="0">
                          <a:effectLst/>
                        </a:rPr>
                        <a:t>        co najmniej w trzech obszarach zabiegowych,  lub</a:t>
                      </a:r>
                      <a:br>
                        <a:rPr lang="pl-PL" sz="1200" u="none" strike="noStrike" dirty="0">
                          <a:effectLst/>
                        </a:rPr>
                      </a:br>
                      <a:r>
                        <a:rPr lang="pl-PL" sz="1200" u="none" strike="noStrike" dirty="0">
                          <a:effectLst/>
                        </a:rPr>
                        <a:t>     b) specjalista w dziedzinie rentgenodiagnostyki lub radiologii lub radiodiagnostyki lub radiologii i diagnostyki obrazowej z udokumentowanym doświadczeniem w radiologii zabiegowej:</a:t>
                      </a:r>
                      <a:br>
                        <a:rPr lang="pl-PL" sz="1200" u="none" strike="noStrike" dirty="0">
                          <a:effectLst/>
                        </a:rPr>
                      </a:br>
                      <a:r>
                        <a:rPr lang="pl-PL" sz="1200" u="none" strike="noStrike" dirty="0">
                          <a:effectLst/>
                        </a:rPr>
                        <a:t> -   wykonanie w ciągu ostatnich 12 miesięcy: co najmniej 50 angioplastyk naczyń obwodowych w co najmniej trzech obszarach zabiegowych,  w tym co najmniej 40 samodzielnie</a:t>
                      </a:r>
                      <a:br>
                        <a:rPr lang="pl-PL" sz="1200" u="none" strike="noStrike" dirty="0">
                          <a:effectLst/>
                        </a:rPr>
                      </a:br>
                      <a:r>
                        <a:rPr lang="pl-PL" sz="1200" u="none" strike="noStrike" dirty="0">
                          <a:effectLst/>
                        </a:rPr>
                        <a:t> -   zaświadczenie potwierdzające 2 - letni staż pracy w zakresie wykonywanych procedur, o którym mowa § 6 ust. 5 rozporządzenia Ministra Zdrowia  z dnia 27 marca 2008 r. w sprawie minimalnych wymagań dla </a:t>
                      </a:r>
                      <a:br>
                        <a:rPr lang="pl-PL" sz="1200" u="none" strike="noStrike" dirty="0">
                          <a:effectLst/>
                        </a:rPr>
                      </a:br>
                      <a:r>
                        <a:rPr lang="pl-PL" sz="1200" u="none" strike="noStrike" dirty="0">
                          <a:effectLst/>
                        </a:rPr>
                        <a:t>     jednostek ochrony zdrowia udzielających świadczeń  zdrowotnych z zakresu </a:t>
                      </a:r>
                      <a:r>
                        <a:rPr lang="pl-PL" sz="1200" u="none" strike="noStrike" dirty="0" smtClean="0">
                          <a:effectLst/>
                        </a:rPr>
                        <a:t>rentgenodiagnostyki</a:t>
                      </a:r>
                      <a:r>
                        <a:rPr lang="pl-PL" sz="1200" u="none" strike="noStrike" dirty="0">
                          <a:effectLst/>
                        </a:rPr>
                        <a:t>, radiologii zabiegowej  i terapii radioizotopowej chorób nienowotworowych (Dz. U. z 2008 r. Nr 59, poz. 365 ze zm.)  </a:t>
                      </a:r>
                      <a:br>
                        <a:rPr lang="pl-PL" sz="1200" u="none" strike="noStrike" dirty="0">
                          <a:effectLst/>
                        </a:rPr>
                      </a:br>
                      <a:r>
                        <a:rPr lang="pl-PL" sz="1200" u="none" strike="noStrike" dirty="0">
                          <a:effectLst/>
                        </a:rPr>
                        <a:t>     poświadczone przez odpowiedniego Konsultanta Wojewódzkiego w zakresie Radiologii i  Diagnostyki </a:t>
                      </a:r>
                      <a:r>
                        <a:rPr lang="pl-PL" sz="1200" u="none" strike="noStrike" dirty="0" smtClean="0">
                          <a:effectLst/>
                        </a:rPr>
                        <a:t>Obrazowej</a:t>
                      </a:r>
                      <a:endParaRPr lang="pl-PL" sz="1200" b="0" i="0" u="none" strike="noStrike" dirty="0">
                        <a:effectLst/>
                        <a:latin typeface="Arial Narrow"/>
                      </a:endParaRPr>
                    </a:p>
                  </a:txBody>
                  <a:tcPr marL="5629" marR="5629" marT="5629" marB="0"/>
                </a:tc>
              </a:tr>
              <a:tr h="1116763">
                <a:tc>
                  <a:txBody>
                    <a:bodyPr/>
                    <a:lstStyle/>
                    <a:p>
                      <a:pPr algn="l" fontAlgn="ctr"/>
                      <a:r>
                        <a:rPr lang="pl-PL" sz="1200" u="none" strike="noStrike">
                          <a:effectLst/>
                        </a:rPr>
                        <a:t>8.7.3 organizacja udzielania </a:t>
                      </a:r>
                      <a:br>
                        <a:rPr lang="pl-PL" sz="1200" u="none" strike="noStrike">
                          <a:effectLst/>
                        </a:rPr>
                      </a:br>
                      <a:r>
                        <a:rPr lang="pl-PL" sz="1200" u="none" strike="noStrike">
                          <a:effectLst/>
                        </a:rPr>
                        <a:t>        świadczeń</a:t>
                      </a:r>
                      <a:endParaRPr lang="pl-PL" sz="1200" b="0" i="0" u="none" strike="noStrike">
                        <a:effectLst/>
                        <a:latin typeface="Arial Narrow"/>
                      </a:endParaRPr>
                    </a:p>
                  </a:txBody>
                  <a:tcPr marL="5629" marR="5629" marT="5629" marB="0" anchor="ctr"/>
                </a:tc>
                <a:tc>
                  <a:txBody>
                    <a:bodyPr/>
                    <a:lstStyle/>
                    <a:p>
                      <a:pPr algn="l" fontAlgn="ctr"/>
                      <a:r>
                        <a:rPr lang="pl-PL" sz="1200" u="none" strike="noStrike" dirty="0">
                          <a:effectLst/>
                        </a:rPr>
                        <a:t>1) udokumentowane zapewnienie  do realizacji świadczeń:</a:t>
                      </a:r>
                      <a:br>
                        <a:rPr lang="pl-PL" sz="1200" u="none" strike="noStrike" dirty="0">
                          <a:effectLst/>
                        </a:rPr>
                      </a:br>
                      <a:r>
                        <a:rPr lang="pl-PL" sz="1200" u="none" strike="noStrike" dirty="0">
                          <a:effectLst/>
                        </a:rPr>
                        <a:t>    a) lekarza specjalisty w dziedzinie anestezjologii lub anestezjologii i reanimacji lub anestezjologii i intensywnej terapii,</a:t>
                      </a:r>
                      <a:br>
                        <a:rPr lang="pl-PL" sz="1200" u="none" strike="noStrike" dirty="0">
                          <a:effectLst/>
                        </a:rPr>
                      </a:br>
                      <a:r>
                        <a:rPr lang="pl-PL" sz="1200" u="none" strike="noStrike" dirty="0">
                          <a:effectLst/>
                        </a:rPr>
                        <a:t>    b) pielęgniarki specjalisty w dziedzinie pielęgniarstwa anestezjologicznego i intensywnej opieki lub pielęgniarka po kursie kwalifikacyjnym w dziedzinie pielęgniarstwa anestezjologicznego i intensywnej opieki</a:t>
                      </a:r>
                      <a:br>
                        <a:rPr lang="pl-PL" sz="1200" u="none" strike="noStrike" dirty="0">
                          <a:effectLst/>
                        </a:rPr>
                      </a:br>
                      <a:r>
                        <a:rPr lang="pl-PL" sz="1200" u="none" strike="noStrike" dirty="0">
                          <a:effectLst/>
                        </a:rPr>
                        <a:t>- określone w Harmonogramie - zasoby  - w co najmniej  jednym zakresie.</a:t>
                      </a:r>
                      <a:endParaRPr lang="pl-PL" sz="1200" b="0" i="0" u="none" strike="noStrike" dirty="0">
                        <a:effectLst/>
                        <a:latin typeface="Arial Narrow"/>
                      </a:endParaRPr>
                    </a:p>
                  </a:txBody>
                  <a:tcPr marL="5629" marR="5629" marT="5629" marB="0" anchor="ctr"/>
                </a:tc>
              </a:tr>
              <a:tr h="561231">
                <a:tc>
                  <a:txBody>
                    <a:bodyPr/>
                    <a:lstStyle/>
                    <a:p>
                      <a:pPr algn="l" fontAlgn="ctr"/>
                      <a:r>
                        <a:rPr lang="pl-PL" sz="1200" u="none" strike="noStrike" dirty="0">
                          <a:effectLst/>
                        </a:rPr>
                        <a:t>8.7.4 wyposażenie w sprzęt </a:t>
                      </a:r>
                      <a:r>
                        <a:rPr lang="pl-PL" sz="1200" u="none" strike="noStrike" dirty="0" smtClean="0">
                          <a:effectLst/>
                        </a:rPr>
                        <a:t>i </a:t>
                      </a:r>
                      <a:r>
                        <a:rPr lang="pl-PL" sz="1200" u="none" strike="noStrike" dirty="0" err="1" smtClean="0">
                          <a:effectLst/>
                        </a:rPr>
                        <a:t>ap</a:t>
                      </a:r>
                      <a:r>
                        <a:rPr lang="pl-PL" sz="1200" u="none" strike="noStrike" dirty="0" smtClean="0">
                          <a:effectLst/>
                        </a:rPr>
                        <a:t>. med.</a:t>
                      </a:r>
                      <a:endParaRPr lang="pl-PL" sz="1200" b="0" i="0" u="none" strike="noStrike" dirty="0">
                        <a:effectLst/>
                        <a:latin typeface="Arial Narrow"/>
                      </a:endParaRPr>
                    </a:p>
                  </a:txBody>
                  <a:tcPr marL="5629" marR="5629" marT="5629" marB="0" anchor="ctr"/>
                </a:tc>
                <a:tc>
                  <a:txBody>
                    <a:bodyPr/>
                    <a:lstStyle/>
                    <a:p>
                      <a:pPr algn="l" fontAlgn="t"/>
                      <a:r>
                        <a:rPr lang="pl-PL" sz="1200" u="none" strike="noStrike" dirty="0">
                          <a:effectLst/>
                        </a:rPr>
                        <a:t>stanowisko znieczulenia wyposażone w:</a:t>
                      </a:r>
                      <a:br>
                        <a:rPr lang="pl-PL" sz="1200" u="none" strike="noStrike" dirty="0">
                          <a:effectLst/>
                        </a:rPr>
                      </a:br>
                      <a:r>
                        <a:rPr lang="pl-PL" sz="1200" u="none" strike="noStrike" dirty="0">
                          <a:effectLst/>
                        </a:rPr>
                        <a:t>   a) </a:t>
                      </a:r>
                      <a:r>
                        <a:rPr lang="pl-PL" sz="1200" u="none" strike="noStrike" dirty="0" smtClean="0">
                          <a:effectLst/>
                        </a:rPr>
                        <a:t>– r)</a:t>
                      </a:r>
                      <a:endParaRPr lang="pl-PL" sz="1200" b="0" i="0" u="none" strike="noStrike" dirty="0">
                        <a:effectLst/>
                        <a:latin typeface="Arial Narrow"/>
                      </a:endParaRPr>
                    </a:p>
                  </a:txBody>
                  <a:tcPr marL="5629" marR="5629" marT="5629" marB="0"/>
                </a:tc>
              </a:tr>
              <a:tr h="931586">
                <a:tc>
                  <a:txBody>
                    <a:bodyPr/>
                    <a:lstStyle/>
                    <a:p>
                      <a:pPr algn="l" fontAlgn="ctr"/>
                      <a:r>
                        <a:rPr lang="pl-PL" sz="1200" u="none" strike="noStrike">
                          <a:effectLst/>
                        </a:rPr>
                        <a:t>8.7.5 pozostałe wymagania</a:t>
                      </a:r>
                      <a:endParaRPr lang="pl-PL" sz="1200" b="0" i="0" u="none" strike="noStrike">
                        <a:effectLst/>
                        <a:latin typeface="Arial Narrow"/>
                      </a:endParaRPr>
                    </a:p>
                  </a:txBody>
                  <a:tcPr marL="5629" marR="5629" marT="5629" marB="0" anchor="ctr"/>
                </a:tc>
                <a:tc>
                  <a:txBody>
                    <a:bodyPr/>
                    <a:lstStyle/>
                    <a:p>
                      <a:pPr algn="l" fontAlgn="ctr"/>
                      <a:r>
                        <a:rPr lang="pl-PL" sz="1200" u="none" strike="noStrike" dirty="0">
                          <a:effectLst/>
                        </a:rPr>
                        <a:t>1) udokumentowane zapewnienie kwalifikacji do przeprowadzenia każdego zabiegu wewnątrznaczyniowego przez lekarza  specjalistę w dziedzinie  chirurgii naczyniowej z udokumentowanym doświadczeniem w radiologii </a:t>
                      </a:r>
                      <a:r>
                        <a:rPr lang="pl-PL" sz="1200" u="none" strike="noStrike" dirty="0" err="1" smtClean="0">
                          <a:effectLst/>
                        </a:rPr>
                        <a:t>zab</a:t>
                      </a:r>
                      <a:r>
                        <a:rPr lang="pl-PL" sz="1200" u="none" strike="noStrike" dirty="0" smtClean="0">
                          <a:effectLst/>
                        </a:rPr>
                        <a:t>;</a:t>
                      </a:r>
                      <a:r>
                        <a:rPr lang="pl-PL" sz="1200" u="none" strike="noStrike" dirty="0">
                          <a:effectLst/>
                        </a:rPr>
                        <a:t/>
                      </a:r>
                      <a:br>
                        <a:rPr lang="pl-PL" sz="1200" u="none" strike="noStrike" dirty="0">
                          <a:effectLst/>
                        </a:rPr>
                      </a:br>
                      <a:r>
                        <a:rPr lang="pl-PL" sz="1200" u="none" strike="noStrike" dirty="0">
                          <a:effectLst/>
                        </a:rPr>
                        <a:t>2) udokumentowane zapewnienie kwalifikacji do zabiegów na tętnicy szyjnej przez zespół lekarzy specjalistów w dziedzinie chirurgii naczyniowej i neurologii;</a:t>
                      </a:r>
                      <a:br>
                        <a:rPr lang="pl-PL" sz="1200" u="none" strike="noStrike" dirty="0">
                          <a:effectLst/>
                        </a:rPr>
                      </a:br>
                      <a:r>
                        <a:rPr lang="pl-PL" sz="1200" u="none" strike="noStrike" dirty="0">
                          <a:effectLst/>
                        </a:rPr>
                        <a:t>3) udokumentowane zapewnienie całodobowej opieki neurologicznej po zabiegu na tętnicy szyjnej.</a:t>
                      </a:r>
                      <a:endParaRPr lang="pl-PL" sz="1200" b="0" i="0" u="none" strike="noStrike" dirty="0">
                        <a:effectLst/>
                        <a:latin typeface="Arial Narrow"/>
                      </a:endParaRPr>
                    </a:p>
                  </a:txBody>
                  <a:tcPr marL="5629" marR="5629" marT="5629" marB="0" anchor="ctr"/>
                </a:tc>
              </a:tr>
            </a:tbl>
          </a:graphicData>
        </a:graphic>
      </p:graphicFrame>
      <p:sp>
        <p:nvSpPr>
          <p:cNvPr id="4" name="Objaśnienie liniowe 1 3"/>
          <p:cNvSpPr/>
          <p:nvPr/>
        </p:nvSpPr>
        <p:spPr>
          <a:xfrm>
            <a:off x="6156176" y="620688"/>
            <a:ext cx="2812576" cy="960418"/>
          </a:xfrm>
          <a:prstGeom prst="borderCallout1">
            <a:avLst>
              <a:gd name="adj1" fmla="val 18750"/>
              <a:gd name="adj2" fmla="val -8333"/>
              <a:gd name="adj3" fmla="val -35144"/>
              <a:gd name="adj4" fmla="val -6402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Wymagane żeby a) dostać środki w konkursie , </a:t>
            </a:r>
          </a:p>
          <a:p>
            <a:pPr algn="ctr"/>
            <a:r>
              <a:rPr lang="pl-PL" dirty="0" smtClean="0"/>
              <a:t>b) Realizować w umowie</a:t>
            </a:r>
            <a:endParaRPr lang="pl-PL" dirty="0"/>
          </a:p>
        </p:txBody>
      </p:sp>
      <p:sp>
        <p:nvSpPr>
          <p:cNvPr id="5" name="Objaśnienie liniowe 1 4"/>
          <p:cNvSpPr/>
          <p:nvPr/>
        </p:nvSpPr>
        <p:spPr>
          <a:xfrm>
            <a:off x="6156176" y="1861970"/>
            <a:ext cx="2812576" cy="509506"/>
          </a:xfrm>
          <a:prstGeom prst="borderCallout1">
            <a:avLst>
              <a:gd name="adj1" fmla="val 49769"/>
              <a:gd name="adj2" fmla="val -2013"/>
              <a:gd name="adj3" fmla="val 57883"/>
              <a:gd name="adj4" fmla="val -4695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całodobowo</a:t>
            </a:r>
            <a:endParaRPr lang="pl-PL" dirty="0"/>
          </a:p>
        </p:txBody>
      </p:sp>
    </p:spTree>
    <p:extLst>
      <p:ext uri="{BB962C8B-B14F-4D97-AF65-F5344CB8AC3E}">
        <p14:creationId xmlns:p14="http://schemas.microsoft.com/office/powerpoint/2010/main" val="2552116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ext uri="{D42A27DB-BD31-4B8C-83A1-F6EECF244321}">
                <p14:modId xmlns:p14="http://schemas.microsoft.com/office/powerpoint/2010/main" val="3872306311"/>
              </p:ext>
            </p:extLst>
          </p:nvPr>
        </p:nvGraphicFramePr>
        <p:xfrm>
          <a:off x="467544" y="1124744"/>
          <a:ext cx="8352928" cy="5328592"/>
        </p:xfrm>
        <a:graphic>
          <a:graphicData uri="http://schemas.openxmlformats.org/drawingml/2006/table">
            <a:tbl>
              <a:tblPr>
                <a:tableStyleId>{5C22544A-7EE6-4342-B048-85BDC9FD1C3A}</a:tableStyleId>
              </a:tblPr>
              <a:tblGrid>
                <a:gridCol w="1230486"/>
                <a:gridCol w="7122442"/>
              </a:tblGrid>
              <a:tr h="1346112">
                <a:tc gridSpan="2">
                  <a:txBody>
                    <a:bodyPr/>
                    <a:lstStyle/>
                    <a:p>
                      <a:pPr algn="just" fontAlgn="ctr"/>
                      <a:r>
                        <a:rPr lang="pl-PL" sz="1200" u="none" strike="noStrike" dirty="0">
                          <a:effectLst/>
                        </a:rPr>
                        <a:t>8.10 WARUNKI  DODATKOWO WYMAGANE  dla realizacji świadczeń: </a:t>
                      </a:r>
                      <a:endParaRPr lang="pl-PL" sz="1200" u="none" strike="noStrike" dirty="0" smtClean="0">
                        <a:effectLst/>
                      </a:endParaRPr>
                    </a:p>
                    <a:p>
                      <a:pPr algn="just" fontAlgn="ctr"/>
                      <a:r>
                        <a:rPr lang="pl-PL" sz="2000" b="1" u="none" strike="noStrike" dirty="0" err="1" smtClean="0">
                          <a:solidFill>
                            <a:srgbClr val="FF0000"/>
                          </a:solidFill>
                          <a:effectLst/>
                        </a:rPr>
                        <a:t>Endowaskularne</a:t>
                      </a:r>
                      <a:r>
                        <a:rPr lang="pl-PL" sz="2000" b="1" u="none" strike="noStrike" dirty="0" smtClean="0">
                          <a:solidFill>
                            <a:srgbClr val="FF0000"/>
                          </a:solidFill>
                          <a:effectLst/>
                        </a:rPr>
                        <a:t> </a:t>
                      </a:r>
                      <a:r>
                        <a:rPr lang="pl-PL" sz="2000" b="1" u="none" strike="noStrike" dirty="0">
                          <a:solidFill>
                            <a:srgbClr val="FF0000"/>
                          </a:solidFill>
                          <a:effectLst/>
                        </a:rPr>
                        <a:t>zaopatrzenie tętniaka aorty  - dotyczy tętniaków aorty obejmujących tętnice trzewne i nerkowe </a:t>
                      </a:r>
                      <a:endParaRPr lang="pl-PL" sz="2000" b="1" u="none" strike="noStrike" dirty="0" smtClean="0">
                        <a:solidFill>
                          <a:srgbClr val="FF0000"/>
                        </a:solidFill>
                        <a:effectLst/>
                      </a:endParaRPr>
                    </a:p>
                    <a:p>
                      <a:pPr algn="just" fontAlgn="ctr"/>
                      <a:r>
                        <a:rPr lang="pl-PL" sz="1200" u="none" strike="noStrike" dirty="0" smtClean="0">
                          <a:effectLst/>
                        </a:rPr>
                        <a:t>- </a:t>
                      </a:r>
                      <a:r>
                        <a:rPr lang="pl-PL" sz="1200" u="none" strike="noStrike" dirty="0">
                          <a:effectLst/>
                        </a:rPr>
                        <a:t>zgodnie z  załącznikiem Nr 4 do obowiązującego </a:t>
                      </a:r>
                      <a:r>
                        <a:rPr lang="pl-PL" sz="1200" u="none" strike="noStrike" dirty="0" smtClean="0">
                          <a:effectLst/>
                        </a:rPr>
                        <a:t>rozporządzenia</a:t>
                      </a:r>
                      <a:r>
                        <a:rPr lang="pl-PL" sz="1200" u="none" strike="noStrike" dirty="0">
                          <a:effectLst/>
                        </a:rPr>
                        <a:t>:  L.p. 10;  spełnienie warunków szczegółowych całodobowo - zgodnie z § 5 ust. 3 rozporządzenia </a:t>
                      </a:r>
                      <a:endParaRPr lang="pl-PL" sz="1200" b="1" i="0" u="none" strike="noStrike" dirty="0">
                        <a:effectLst/>
                        <a:latin typeface="Arial Narrow"/>
                      </a:endParaRPr>
                    </a:p>
                  </a:txBody>
                  <a:tcPr marL="6637" marR="6637" marT="6637" marB="0" anchor="ctr"/>
                </a:tc>
                <a:tc hMerge="1">
                  <a:txBody>
                    <a:bodyPr/>
                    <a:lstStyle/>
                    <a:p>
                      <a:endParaRPr lang="pl-PL"/>
                    </a:p>
                  </a:txBody>
                  <a:tcPr/>
                </a:tc>
              </a:tr>
              <a:tr h="745282">
                <a:tc gridSpan="2">
                  <a:txBody>
                    <a:bodyPr/>
                    <a:lstStyle/>
                    <a:p>
                      <a:pPr algn="l" fontAlgn="ctr"/>
                      <a:r>
                        <a:rPr lang="pl-PL" sz="1200" u="none" strike="noStrike" dirty="0">
                          <a:effectLst/>
                        </a:rPr>
                        <a:t>8.11 WARUNKI WYMAGANE  - na podstawie:  art. 146 ust.1 pkt 3 ustawy o świadczeniach  dla realizacji świadczeń: 5.52.01.0001496 - </a:t>
                      </a:r>
                      <a:r>
                        <a:rPr lang="pl-PL" sz="1200" u="none" strike="noStrike" dirty="0" err="1">
                          <a:effectLst/>
                        </a:rPr>
                        <a:t>Endowaskularne</a:t>
                      </a:r>
                      <a:r>
                        <a:rPr lang="pl-PL" sz="1200" u="none" strike="noStrike" dirty="0">
                          <a:effectLst/>
                        </a:rPr>
                        <a:t> zaopatrzenie tętniaków aorty obejmujących tętnice trzewne i nerkowe</a:t>
                      </a:r>
                      <a:endParaRPr lang="pl-PL" sz="1200" b="1" i="0" u="none" strike="noStrike" dirty="0">
                        <a:effectLst/>
                        <a:latin typeface="Arial Narrow"/>
                      </a:endParaRPr>
                    </a:p>
                  </a:txBody>
                  <a:tcPr marL="6637" marR="6637" marT="6637" marB="0" anchor="ctr"/>
                </a:tc>
                <a:tc hMerge="1">
                  <a:txBody>
                    <a:bodyPr/>
                    <a:lstStyle/>
                    <a:p>
                      <a:endParaRPr lang="pl-PL"/>
                    </a:p>
                  </a:txBody>
                  <a:tcPr/>
                </a:tc>
              </a:tr>
              <a:tr h="666830">
                <a:tc>
                  <a:txBody>
                    <a:bodyPr/>
                    <a:lstStyle/>
                    <a:p>
                      <a:pPr algn="l" fontAlgn="ctr"/>
                      <a:r>
                        <a:rPr lang="pl-PL" sz="1200" u="none" strike="noStrike">
                          <a:effectLst/>
                        </a:rPr>
                        <a:t>8.11.1 wymagania formalne</a:t>
                      </a:r>
                      <a:endParaRPr lang="pl-PL" sz="1200" b="0" i="0" u="none" strike="noStrike">
                        <a:effectLst/>
                        <a:latin typeface="Arial Narrow"/>
                      </a:endParaRPr>
                    </a:p>
                  </a:txBody>
                  <a:tcPr marL="6637" marR="6637" marT="6637" marB="0" anchor="ctr"/>
                </a:tc>
                <a:tc>
                  <a:txBody>
                    <a:bodyPr/>
                    <a:lstStyle/>
                    <a:p>
                      <a:pPr algn="l" fontAlgn="ctr"/>
                      <a:r>
                        <a:rPr lang="pl-PL" sz="1200" u="none" strike="noStrike" dirty="0">
                          <a:effectLst/>
                        </a:rPr>
                        <a:t>Zakład lub Pracownia radiologii zabiegowej - wpis w rejestrze: część VIII kodu resortowego: 7230</a:t>
                      </a:r>
                      <a:endParaRPr lang="pl-PL" sz="1200" b="0" i="0" u="none" strike="noStrike" dirty="0">
                        <a:effectLst/>
                        <a:latin typeface="Arial Narrow"/>
                      </a:endParaRPr>
                    </a:p>
                  </a:txBody>
                  <a:tcPr marL="6637" marR="6637" marT="6637" marB="0" anchor="ctr"/>
                </a:tc>
              </a:tr>
              <a:tr h="1595892">
                <a:tc>
                  <a:txBody>
                    <a:bodyPr/>
                    <a:lstStyle/>
                    <a:p>
                      <a:pPr algn="l" fontAlgn="ctr"/>
                      <a:r>
                        <a:rPr lang="pl-PL" sz="1200" u="none" strike="noStrike">
                          <a:effectLst/>
                        </a:rPr>
                        <a:t>8.11. 2 organizacja udzielania </a:t>
                      </a:r>
                      <a:br>
                        <a:rPr lang="pl-PL" sz="1200" u="none" strike="noStrike">
                          <a:effectLst/>
                        </a:rPr>
                      </a:br>
                      <a:r>
                        <a:rPr lang="pl-PL" sz="1200" u="none" strike="noStrike">
                          <a:effectLst/>
                        </a:rPr>
                        <a:t>           świadczeń</a:t>
                      </a:r>
                      <a:endParaRPr lang="pl-PL" sz="1200" b="0" i="0" u="none" strike="noStrike">
                        <a:effectLst/>
                        <a:latin typeface="Arial Narrow"/>
                      </a:endParaRPr>
                    </a:p>
                  </a:txBody>
                  <a:tcPr marL="6637" marR="6637" marT="6637" marB="0" anchor="ctr"/>
                </a:tc>
                <a:tc>
                  <a:txBody>
                    <a:bodyPr/>
                    <a:lstStyle/>
                    <a:p>
                      <a:pPr algn="l" fontAlgn="ctr"/>
                      <a:r>
                        <a:rPr lang="pl-PL" sz="1200" u="none" strike="noStrike" dirty="0">
                          <a:effectLst/>
                        </a:rPr>
                        <a:t>1) udokumentowane zapewnienie  do realizacji świadczeń:</a:t>
                      </a:r>
                      <a:br>
                        <a:rPr lang="pl-PL" sz="1200" u="none" strike="noStrike" dirty="0">
                          <a:effectLst/>
                        </a:rPr>
                      </a:br>
                      <a:r>
                        <a:rPr lang="pl-PL" sz="1200" u="none" strike="noStrike" dirty="0">
                          <a:effectLst/>
                        </a:rPr>
                        <a:t>   a) lekarza specjalisty w dziedzinie anestezjologii lub anestezjologii i reanimacji lub anestezjologii i intensywnej terapii,</a:t>
                      </a:r>
                      <a:br>
                        <a:rPr lang="pl-PL" sz="1200" u="none" strike="noStrike" dirty="0">
                          <a:effectLst/>
                        </a:rPr>
                      </a:br>
                      <a:r>
                        <a:rPr lang="pl-PL" sz="1200" u="none" strike="noStrike" dirty="0">
                          <a:effectLst/>
                        </a:rPr>
                        <a:t>   b) pielęgniarki specjalisty w dziedzinie pielęgniarstwa anestezjologicznego i intensywnej opieki lub pielęgniarka po kursie kwalifikacyjnym w dziedzinie pielęgniarstwa anestezjologicznego i intensywnej opieki</a:t>
                      </a:r>
                      <a:br>
                        <a:rPr lang="pl-PL" sz="1200" u="none" strike="noStrike" dirty="0">
                          <a:effectLst/>
                        </a:rPr>
                      </a:br>
                      <a:r>
                        <a:rPr lang="pl-PL" sz="1200" u="none" strike="noStrike" dirty="0">
                          <a:effectLst/>
                        </a:rPr>
                        <a:t> - określone w Harmonogramie - zasoby  - w co najmniej  jednym zakresie.</a:t>
                      </a:r>
                      <a:endParaRPr lang="pl-PL" sz="1200" b="0" i="0" u="none" strike="noStrike" dirty="0">
                        <a:effectLst/>
                        <a:latin typeface="Arial Narrow"/>
                      </a:endParaRPr>
                    </a:p>
                  </a:txBody>
                  <a:tcPr marL="6637" marR="6637" marT="6637" marB="0" anchor="ctr"/>
                </a:tc>
              </a:tr>
              <a:tr h="974476">
                <a:tc>
                  <a:txBody>
                    <a:bodyPr/>
                    <a:lstStyle/>
                    <a:p>
                      <a:pPr algn="l" fontAlgn="ctr"/>
                      <a:r>
                        <a:rPr lang="pl-PL" sz="1200" u="none" strike="noStrike" dirty="0">
                          <a:effectLst/>
                        </a:rPr>
                        <a:t>8.11.3 pozostałe wymagania</a:t>
                      </a:r>
                      <a:endParaRPr lang="pl-PL" sz="1200" b="0" i="0" u="none" strike="noStrike" dirty="0">
                        <a:effectLst/>
                        <a:latin typeface="Arial Narrow"/>
                      </a:endParaRPr>
                    </a:p>
                  </a:txBody>
                  <a:tcPr marL="6637" marR="6637" marT="6637" marB="0" anchor="ctr"/>
                </a:tc>
                <a:tc>
                  <a:txBody>
                    <a:bodyPr/>
                    <a:lstStyle/>
                    <a:p>
                      <a:pPr algn="l" fontAlgn="ctr"/>
                      <a:r>
                        <a:rPr lang="pl-PL" sz="1200" u="none" strike="noStrike" dirty="0">
                          <a:effectLst/>
                        </a:rPr>
                        <a:t>udokumentowane posiadanie stacjonarnego aparatu RTG do badań </a:t>
                      </a:r>
                      <a:r>
                        <a:rPr lang="pl-PL" sz="1200" u="none" strike="noStrike" dirty="0" smtClean="0">
                          <a:effectLst/>
                        </a:rPr>
                        <a:t>naczyniowych </a:t>
                      </a:r>
                      <a:r>
                        <a:rPr lang="pl-PL" sz="1200" u="none" strike="noStrike" dirty="0">
                          <a:effectLst/>
                        </a:rPr>
                        <a:t>w obrębie sali hybrydowej lub pracowni radiologii interwencyjnej (zabiegowej)</a:t>
                      </a:r>
                      <a:endParaRPr lang="pl-PL" sz="1200" b="0" i="0" u="none" strike="noStrike" dirty="0">
                        <a:effectLst/>
                        <a:latin typeface="Arial Narrow"/>
                      </a:endParaRPr>
                    </a:p>
                  </a:txBody>
                  <a:tcPr marL="6637" marR="6637" marT="6637" marB="0" anchor="ctr"/>
                </a:tc>
              </a:tr>
            </a:tbl>
          </a:graphicData>
        </a:graphic>
      </p:graphicFrame>
      <p:sp>
        <p:nvSpPr>
          <p:cNvPr id="4" name="Objaśnienie liniowe 1 3"/>
          <p:cNvSpPr/>
          <p:nvPr/>
        </p:nvSpPr>
        <p:spPr>
          <a:xfrm>
            <a:off x="6156176" y="164326"/>
            <a:ext cx="2812576" cy="960418"/>
          </a:xfrm>
          <a:prstGeom prst="borderCallout1">
            <a:avLst>
              <a:gd name="adj1" fmla="val 18750"/>
              <a:gd name="adj2" fmla="val -8333"/>
              <a:gd name="adj3" fmla="val 116484"/>
              <a:gd name="adj4" fmla="val -4315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Wymagane żeby a) dostać środki w konkursie , </a:t>
            </a:r>
          </a:p>
          <a:p>
            <a:pPr algn="ctr"/>
            <a:r>
              <a:rPr lang="pl-PL" dirty="0" smtClean="0"/>
              <a:t>b) realizować</a:t>
            </a:r>
            <a:endParaRPr lang="pl-PL" dirty="0"/>
          </a:p>
        </p:txBody>
      </p:sp>
    </p:spTree>
    <p:extLst>
      <p:ext uri="{BB962C8B-B14F-4D97-AF65-F5344CB8AC3E}">
        <p14:creationId xmlns:p14="http://schemas.microsoft.com/office/powerpoint/2010/main" val="15406665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127222104"/>
              </p:ext>
            </p:extLst>
          </p:nvPr>
        </p:nvGraphicFramePr>
        <p:xfrm>
          <a:off x="395536" y="548680"/>
          <a:ext cx="8496944" cy="5976666"/>
        </p:xfrm>
        <a:graphic>
          <a:graphicData uri="http://schemas.openxmlformats.org/drawingml/2006/table">
            <a:tbl>
              <a:tblPr>
                <a:tableStyleId>{5C22544A-7EE6-4342-B048-85BDC9FD1C3A}</a:tableStyleId>
              </a:tblPr>
              <a:tblGrid>
                <a:gridCol w="1476028"/>
                <a:gridCol w="7020916"/>
              </a:tblGrid>
              <a:tr h="417020">
                <a:tc gridSpan="2">
                  <a:txBody>
                    <a:bodyPr/>
                    <a:lstStyle/>
                    <a:p>
                      <a:pPr algn="ctr" fontAlgn="ctr"/>
                      <a:r>
                        <a:rPr lang="pl-PL" sz="2000" b="1" u="none" strike="noStrike" dirty="0">
                          <a:solidFill>
                            <a:srgbClr val="FF0000"/>
                          </a:solidFill>
                          <a:effectLst/>
                        </a:rPr>
                        <a:t>50 CHIRURGIA NACZYNIOWA - DRUGI POZIOM REFERENCYJNY</a:t>
                      </a:r>
                      <a:endParaRPr lang="pl-PL" sz="2000" b="1" i="0" u="none" strike="noStrike" dirty="0">
                        <a:solidFill>
                          <a:srgbClr val="FF0000"/>
                        </a:solidFill>
                        <a:effectLst/>
                        <a:latin typeface="Arial Narrow"/>
                      </a:endParaRPr>
                    </a:p>
                  </a:txBody>
                  <a:tcPr marL="3716" marR="3716" marT="3716" marB="0" anchor="ctr"/>
                </a:tc>
                <a:tc hMerge="1">
                  <a:txBody>
                    <a:bodyPr/>
                    <a:lstStyle/>
                    <a:p>
                      <a:endParaRPr lang="pl-PL"/>
                    </a:p>
                  </a:txBody>
                  <a:tcPr/>
                </a:tc>
              </a:tr>
              <a:tr h="264396">
                <a:tc gridSpan="2">
                  <a:txBody>
                    <a:bodyPr/>
                    <a:lstStyle/>
                    <a:p>
                      <a:pPr algn="l" fontAlgn="ctr"/>
                      <a:r>
                        <a:rPr lang="pl-PL" sz="1200" u="none" strike="noStrike" dirty="0">
                          <a:effectLst/>
                        </a:rPr>
                        <a:t>50.1 WARUNKI WYMAGANE - zgodnie  z załącznikiem  Nr 3 do obowiązującego rozporządzenia:  cz. I  Lp. 8</a:t>
                      </a:r>
                      <a:endParaRPr lang="pl-PL" sz="1200" b="1" i="0" u="none" strike="noStrike" dirty="0">
                        <a:effectLst/>
                        <a:latin typeface="Arial Narrow"/>
                      </a:endParaRPr>
                    </a:p>
                  </a:txBody>
                  <a:tcPr marL="3716" marR="3716" marT="3716" marB="0" anchor="ctr"/>
                </a:tc>
                <a:tc hMerge="1">
                  <a:txBody>
                    <a:bodyPr/>
                    <a:lstStyle/>
                    <a:p>
                      <a:endParaRPr lang="pl-PL"/>
                    </a:p>
                  </a:txBody>
                  <a:tcPr/>
                </a:tc>
              </a:tr>
              <a:tr h="248853">
                <a:tc gridSpan="2">
                  <a:txBody>
                    <a:bodyPr/>
                    <a:lstStyle/>
                    <a:p>
                      <a:pPr algn="l" fontAlgn="ctr"/>
                      <a:r>
                        <a:rPr lang="pl-PL" sz="1200" u="none" strike="noStrike" dirty="0">
                          <a:effectLst/>
                        </a:rPr>
                        <a:t>50.2 WARUNKI WYMAGANE  - na podstawie:  art. 146 ust.1 pkt 3 ustawy o świadczeniach </a:t>
                      </a:r>
                      <a:endParaRPr lang="pl-PL" sz="1200" b="1" i="0" u="none" strike="noStrike" dirty="0">
                        <a:effectLst/>
                        <a:latin typeface="Arial Narrow"/>
                      </a:endParaRPr>
                    </a:p>
                  </a:txBody>
                  <a:tcPr marL="3716" marR="3716" marT="3716" marB="0" anchor="ctr"/>
                </a:tc>
                <a:tc hMerge="1">
                  <a:txBody>
                    <a:bodyPr/>
                    <a:lstStyle/>
                    <a:p>
                      <a:pPr algn="l" fontAlgn="ctr"/>
                      <a:endParaRPr lang="pl-PL" sz="1200" b="1" i="0" u="none" strike="noStrike" dirty="0">
                        <a:effectLst/>
                        <a:latin typeface="Arial Narrow"/>
                      </a:endParaRPr>
                    </a:p>
                  </a:txBody>
                  <a:tcPr marL="3716" marR="3716" marT="3716" marB="0" anchor="ctr"/>
                </a:tc>
              </a:tr>
              <a:tr h="745329">
                <a:tc>
                  <a:txBody>
                    <a:bodyPr/>
                    <a:lstStyle/>
                    <a:p>
                      <a:pPr algn="l" fontAlgn="ctr"/>
                      <a:r>
                        <a:rPr lang="pl-PL" sz="1200" u="none" strike="noStrike" dirty="0">
                          <a:effectLst/>
                        </a:rPr>
                        <a:t>50.2.1 organizacja udzielania </a:t>
                      </a:r>
                      <a:br>
                        <a:rPr lang="pl-PL" sz="1200" u="none" strike="noStrike" dirty="0">
                          <a:effectLst/>
                        </a:rPr>
                      </a:br>
                      <a:r>
                        <a:rPr lang="pl-PL" sz="1200" u="none" strike="noStrike" dirty="0">
                          <a:effectLst/>
                        </a:rPr>
                        <a:t>         świadczeń</a:t>
                      </a:r>
                      <a:endParaRPr lang="pl-PL" sz="1200" b="0" i="0" u="none" strike="noStrike" dirty="0">
                        <a:effectLst/>
                        <a:latin typeface="Arial Narrow"/>
                      </a:endParaRPr>
                    </a:p>
                  </a:txBody>
                  <a:tcPr marL="3716" marR="3716" marT="3716" marB="0" anchor="ctr"/>
                </a:tc>
                <a:tc>
                  <a:txBody>
                    <a:bodyPr/>
                    <a:lstStyle/>
                    <a:p>
                      <a:pPr algn="l" fontAlgn="ctr"/>
                      <a:r>
                        <a:rPr lang="pl-PL" sz="1200" u="none" strike="noStrike" dirty="0">
                          <a:effectLst/>
                        </a:rPr>
                        <a:t>udokumentowane zapewnienie wyodrębnionej całodobowej opieki lekarskiej we wszystkie dni tygodnia: lekarz specjalista w dziedzinie chirurgii naczyniowej lub lekarz w trakcie specjalizacji w dziedzinie chirurgii naczyniowej  - (nie może być łączona z innymi oddziałami)  - określone w Harmonogramie - zasoby</a:t>
                      </a:r>
                      <a:endParaRPr lang="pl-PL" sz="1200" b="0" i="0" u="none" strike="noStrike" dirty="0">
                        <a:effectLst/>
                        <a:latin typeface="Arial Narrow"/>
                      </a:endParaRPr>
                    </a:p>
                  </a:txBody>
                  <a:tcPr marL="3716" marR="3716" marT="3716" marB="0" anchor="ctr"/>
                </a:tc>
              </a:tr>
              <a:tr h="538171">
                <a:tc>
                  <a:txBody>
                    <a:bodyPr/>
                    <a:lstStyle/>
                    <a:p>
                      <a:pPr algn="l" fontAlgn="ctr"/>
                      <a:r>
                        <a:rPr lang="pl-PL" sz="1200" u="none" strike="noStrike" dirty="0">
                          <a:effectLst/>
                        </a:rPr>
                        <a:t>50.2.2 pozostałe wymagania</a:t>
                      </a:r>
                      <a:endParaRPr lang="pl-PL" sz="1200" b="0" i="0" u="none" strike="noStrike" dirty="0">
                        <a:effectLst/>
                        <a:latin typeface="Arial Narrow"/>
                      </a:endParaRPr>
                    </a:p>
                  </a:txBody>
                  <a:tcPr marL="3716" marR="3716" marT="3716" marB="0" anchor="ctr"/>
                </a:tc>
                <a:tc>
                  <a:txBody>
                    <a:bodyPr/>
                    <a:lstStyle/>
                    <a:p>
                      <a:pPr algn="l" fontAlgn="ctr"/>
                      <a:r>
                        <a:rPr lang="pl-PL" sz="1200" u="none" strike="noStrike" dirty="0" err="1">
                          <a:effectLst/>
                        </a:rPr>
                        <a:t>OAiIT</a:t>
                      </a:r>
                      <a:r>
                        <a:rPr lang="pl-PL" sz="1200" u="none" strike="noStrike" dirty="0">
                          <a:effectLst/>
                        </a:rPr>
                        <a:t> - w lokalizacji - wpisany w rejestrze: część VIII  kodu resortowego: 4260</a:t>
                      </a:r>
                      <a:endParaRPr lang="pl-PL" sz="1200" b="0" i="0" u="none" strike="noStrike" dirty="0">
                        <a:effectLst/>
                        <a:latin typeface="Arial Narrow"/>
                      </a:endParaRPr>
                    </a:p>
                  </a:txBody>
                  <a:tcPr marL="3716" marR="3716" marT="3716" marB="0" anchor="ctr"/>
                </a:tc>
              </a:tr>
              <a:tr h="200997">
                <a:tc gridSpan="2">
                  <a:txBody>
                    <a:bodyPr/>
                    <a:lstStyle/>
                    <a:p>
                      <a:pPr algn="l" fontAlgn="ctr"/>
                      <a:r>
                        <a:rPr lang="pl-PL" sz="1200" u="none" strike="noStrike" dirty="0">
                          <a:effectLst/>
                        </a:rPr>
                        <a:t>50.3 WARUNKI DODATKOWO OCENIANE </a:t>
                      </a:r>
                      <a:endParaRPr lang="pl-PL" sz="1200" b="1" i="0" u="none" strike="noStrike" dirty="0">
                        <a:effectLst/>
                        <a:latin typeface="Arial Narrow"/>
                      </a:endParaRPr>
                    </a:p>
                  </a:txBody>
                  <a:tcPr marL="3716" marR="3716" marT="3716" marB="0" anchor="ctr"/>
                </a:tc>
                <a:tc hMerge="1">
                  <a:txBody>
                    <a:bodyPr/>
                    <a:lstStyle/>
                    <a:p>
                      <a:pPr algn="l" fontAlgn="t"/>
                      <a:endParaRPr lang="pl-PL" sz="1200" b="1" i="0" u="none" strike="noStrike" dirty="0">
                        <a:effectLst/>
                        <a:latin typeface="Arial Narrow"/>
                      </a:endParaRPr>
                    </a:p>
                  </a:txBody>
                  <a:tcPr marL="3716" marR="3716" marT="3716" marB="0"/>
                </a:tc>
              </a:tr>
              <a:tr h="200997">
                <a:tc>
                  <a:txBody>
                    <a:bodyPr/>
                    <a:lstStyle/>
                    <a:p>
                      <a:pPr algn="l" fontAlgn="ctr"/>
                      <a:r>
                        <a:rPr lang="pl-PL" sz="1200" u="none" strike="noStrike" dirty="0">
                          <a:effectLst/>
                        </a:rPr>
                        <a:t>50.3.1 lekarze</a:t>
                      </a:r>
                      <a:endParaRPr lang="pl-PL" sz="1200" b="0" i="0" u="none" strike="noStrike" dirty="0">
                        <a:effectLst/>
                        <a:latin typeface="Arial Narrow"/>
                      </a:endParaRPr>
                    </a:p>
                  </a:txBody>
                  <a:tcPr marL="3716" marR="3716" marT="3716" marB="0" anchor="ctr"/>
                </a:tc>
                <a:tc>
                  <a:txBody>
                    <a:bodyPr/>
                    <a:lstStyle/>
                    <a:p>
                      <a:pPr algn="l" fontAlgn="ctr"/>
                      <a:r>
                        <a:rPr lang="pl-PL" sz="1200" u="none" strike="noStrike" dirty="0">
                          <a:effectLst/>
                        </a:rPr>
                        <a:t> dodatkowo równoważnik co najmniej 2 etatów - specjalista  w dziedzinie chirurgii naczyniowej</a:t>
                      </a:r>
                      <a:endParaRPr lang="pl-PL" sz="1200" b="0" i="0" u="none" strike="noStrike" dirty="0">
                        <a:effectLst/>
                        <a:latin typeface="Arial Narrow"/>
                      </a:endParaRPr>
                    </a:p>
                  </a:txBody>
                  <a:tcPr marL="3716" marR="3716" marT="3716" marB="0" anchor="ctr"/>
                </a:tc>
              </a:tr>
              <a:tr h="1973941">
                <a:tc>
                  <a:txBody>
                    <a:bodyPr/>
                    <a:lstStyle/>
                    <a:p>
                      <a:pPr algn="l" fontAlgn="ctr"/>
                      <a:r>
                        <a:rPr lang="pl-PL" sz="1200" u="none" strike="noStrike" dirty="0">
                          <a:effectLst/>
                        </a:rPr>
                        <a:t>50.3.2 pielęgniarki</a:t>
                      </a:r>
                      <a:endParaRPr lang="pl-PL" sz="1200" b="0" i="0" u="none" strike="noStrike" dirty="0">
                        <a:effectLst/>
                        <a:latin typeface="Arial Narrow"/>
                      </a:endParaRPr>
                    </a:p>
                  </a:txBody>
                  <a:tcPr marL="3716" marR="3716" marT="3716" marB="0" anchor="ctr"/>
                </a:tc>
                <a:tc>
                  <a:txBody>
                    <a:bodyPr/>
                    <a:lstStyle/>
                    <a:p>
                      <a:pPr algn="l" fontAlgn="ctr"/>
                      <a:r>
                        <a:rPr lang="pl-PL" sz="1200" u="none" strike="noStrike" dirty="0">
                          <a:effectLst/>
                        </a:rPr>
                        <a:t>1) równoważnik co najmniej 2 etatów - pielęgniarka  specjalista  w dziedzinie pielęgniarstwa chirurgicznego;</a:t>
                      </a:r>
                      <a:br>
                        <a:rPr lang="pl-PL" sz="1200" u="none" strike="noStrike" dirty="0">
                          <a:effectLst/>
                        </a:rPr>
                      </a:br>
                      <a:r>
                        <a:rPr lang="pl-PL" sz="1200" u="none" strike="noStrike" dirty="0">
                          <a:effectLst/>
                        </a:rPr>
                        <a:t>2) równoważnik co najmniej 2 etatów - pielęgniarka po kursie  kwalifikacyjnym w dziedzinie pielęgniarstwa chirurgicznego;</a:t>
                      </a:r>
                      <a:br>
                        <a:rPr lang="pl-PL" sz="1200" u="none" strike="noStrike" dirty="0">
                          <a:effectLst/>
                        </a:rPr>
                      </a:br>
                      <a:r>
                        <a:rPr lang="pl-PL" sz="1200" u="none" strike="noStrike" dirty="0">
                          <a:effectLst/>
                        </a:rPr>
                        <a:t>3) równoważnik co najmniej 2 etatów - pielęgniarka  specjalista  w dziedzinie pielęgniarstwa operacyjnego;</a:t>
                      </a:r>
                      <a:br>
                        <a:rPr lang="pl-PL" sz="1200" u="none" strike="noStrike" dirty="0">
                          <a:effectLst/>
                        </a:rPr>
                      </a:br>
                      <a:r>
                        <a:rPr lang="pl-PL" sz="1200" u="none" strike="noStrike" dirty="0">
                          <a:effectLst/>
                        </a:rPr>
                        <a:t>4) równoważnik co najmniej 2 etatów - pielęgniarka po kursie  kwalifikacyjnym w dziedzinie pielęgniarstwa operacyjnego;</a:t>
                      </a:r>
                      <a:br>
                        <a:rPr lang="pl-PL" sz="1200" u="none" strike="noStrike" dirty="0">
                          <a:effectLst/>
                        </a:rPr>
                      </a:br>
                      <a:r>
                        <a:rPr lang="pl-PL" sz="1200" u="none" strike="noStrike" dirty="0">
                          <a:effectLst/>
                        </a:rPr>
                        <a:t>5) równoważnik co najmniej 2 etatów - pielęgniarka  specjalista  w dziedzinie pielęgniarstwa anestezjologicznego i intensywnej opieki;</a:t>
                      </a:r>
                      <a:br>
                        <a:rPr lang="pl-PL" sz="1200" u="none" strike="noStrike" dirty="0">
                          <a:effectLst/>
                        </a:rPr>
                      </a:br>
                      <a:r>
                        <a:rPr lang="pl-PL" sz="1200" u="none" strike="noStrike" dirty="0">
                          <a:effectLst/>
                        </a:rPr>
                        <a:t>6) równoważnik co najmniej 2 etatów - pielęgniarka po kursie  kwalifikacyjnym w dziedzinie pielęgniarstwa anestezjologicznego i intensywnej opieki.</a:t>
                      </a:r>
                      <a:endParaRPr lang="pl-PL" sz="1200" b="0" i="0" u="none" strike="noStrike" dirty="0">
                        <a:effectLst/>
                        <a:latin typeface="Arial Narrow"/>
                      </a:endParaRPr>
                    </a:p>
                  </a:txBody>
                  <a:tcPr marL="3716" marR="3716" marT="3716" marB="0" anchor="ctr"/>
                </a:tc>
              </a:tr>
              <a:tr h="594984">
                <a:tc>
                  <a:txBody>
                    <a:bodyPr/>
                    <a:lstStyle/>
                    <a:p>
                      <a:pPr algn="l" fontAlgn="ctr"/>
                      <a:r>
                        <a:rPr lang="pl-PL" sz="1200" u="none" strike="noStrike" dirty="0">
                          <a:effectLst/>
                        </a:rPr>
                        <a:t>50.3.3 organizacja udzielania </a:t>
                      </a:r>
                      <a:br>
                        <a:rPr lang="pl-PL" sz="1200" u="none" strike="noStrike" dirty="0">
                          <a:effectLst/>
                        </a:rPr>
                      </a:br>
                      <a:r>
                        <a:rPr lang="pl-PL" sz="1200" u="none" strike="noStrike" dirty="0">
                          <a:effectLst/>
                        </a:rPr>
                        <a:t>           świadczeń</a:t>
                      </a:r>
                      <a:endParaRPr lang="pl-PL" sz="1200" b="0" i="0" u="none" strike="noStrike" dirty="0">
                        <a:effectLst/>
                        <a:latin typeface="Arial Narrow"/>
                      </a:endParaRPr>
                    </a:p>
                  </a:txBody>
                  <a:tcPr marL="3716" marR="3716" marT="3716" marB="0" anchor="ctr"/>
                </a:tc>
                <a:tc>
                  <a:txBody>
                    <a:bodyPr/>
                    <a:lstStyle/>
                    <a:p>
                      <a:pPr algn="l" fontAlgn="ctr"/>
                      <a:r>
                        <a:rPr lang="pl-PL" sz="1200" u="none" strike="noStrike" dirty="0">
                          <a:effectLst/>
                        </a:rPr>
                        <a:t>wpis w rejestrze: część VIII kodu resortowego:</a:t>
                      </a:r>
                      <a:br>
                        <a:rPr lang="pl-PL" sz="1200" u="none" strike="noStrike" dirty="0">
                          <a:effectLst/>
                        </a:rPr>
                      </a:br>
                      <a:r>
                        <a:rPr lang="pl-PL" sz="1200" u="none" strike="noStrike" dirty="0">
                          <a:effectLst/>
                        </a:rPr>
                        <a:t>1) 1120 Poradnia chorób naczyń;</a:t>
                      </a:r>
                      <a:br>
                        <a:rPr lang="pl-PL" sz="1200" u="none" strike="noStrike" dirty="0">
                          <a:effectLst/>
                        </a:rPr>
                      </a:br>
                      <a:r>
                        <a:rPr lang="pl-PL" sz="1200" u="none" strike="noStrike" dirty="0">
                          <a:effectLst/>
                        </a:rPr>
                        <a:t>2) 1530 Poradnia chirurgii naczyniowej.</a:t>
                      </a:r>
                      <a:endParaRPr lang="pl-PL" sz="1200" b="0" i="0" u="none" strike="noStrike" dirty="0">
                        <a:effectLst/>
                        <a:latin typeface="Arial Narrow"/>
                      </a:endParaRPr>
                    </a:p>
                  </a:txBody>
                  <a:tcPr marL="3716" marR="3716" marT="3716" marB="0" anchor="ctr"/>
                </a:tc>
              </a:tr>
              <a:tr h="791978">
                <a:tc>
                  <a:txBody>
                    <a:bodyPr/>
                    <a:lstStyle/>
                    <a:p>
                      <a:pPr algn="l" fontAlgn="ctr"/>
                      <a:r>
                        <a:rPr lang="pl-PL" sz="1200" u="none" strike="noStrike" dirty="0">
                          <a:effectLst/>
                        </a:rPr>
                        <a:t>50.3.4 pozostałe warunki</a:t>
                      </a:r>
                      <a:endParaRPr lang="pl-PL" sz="1200" b="0" i="0" u="none" strike="noStrike" dirty="0">
                        <a:effectLst/>
                        <a:latin typeface="Arial Narrow"/>
                      </a:endParaRPr>
                    </a:p>
                  </a:txBody>
                  <a:tcPr marL="3716" marR="3716" marT="3716" marB="0" anchor="ctr"/>
                </a:tc>
                <a:tc>
                  <a:txBody>
                    <a:bodyPr/>
                    <a:lstStyle/>
                    <a:p>
                      <a:pPr algn="l" fontAlgn="ctr"/>
                      <a:r>
                        <a:rPr lang="pl-PL" sz="1200" u="none" strike="noStrike" dirty="0">
                          <a:effectLst/>
                        </a:rPr>
                        <a:t>1) co najmniej 2 łóżka intensywnej opieki medycznej z wyodrębnioną opieką pielęgniarską, o których mowa w § 4 ust. 2 rozporządzenia  - w miejscu udzielania świadczeń - wpisane w rejestrze;</a:t>
                      </a:r>
                      <a:br>
                        <a:rPr lang="pl-PL" sz="1200" u="none" strike="noStrike" dirty="0">
                          <a:effectLst/>
                        </a:rPr>
                      </a:br>
                      <a:r>
                        <a:rPr lang="pl-PL" sz="1200" u="none" strike="noStrike" dirty="0">
                          <a:effectLst/>
                        </a:rPr>
                        <a:t>2) Pracownia radiologii zabiegowej - dostępna całodobowo  w lokalizacji;</a:t>
                      </a:r>
                      <a:br>
                        <a:rPr lang="pl-PL" sz="1200" u="none" strike="noStrike" dirty="0">
                          <a:effectLst/>
                        </a:rPr>
                      </a:br>
                      <a:r>
                        <a:rPr lang="pl-PL" sz="1200" u="none" strike="noStrike" dirty="0">
                          <a:effectLst/>
                        </a:rPr>
                        <a:t>3) co najmniej 25 łóżek w oddziale chirurgii naczyniowej - wpisane w rejestrze.</a:t>
                      </a:r>
                      <a:endParaRPr lang="pl-PL" sz="1200" b="0" i="0" u="none" strike="noStrike" dirty="0">
                        <a:effectLst/>
                        <a:latin typeface="Arial Narrow"/>
                      </a:endParaRPr>
                    </a:p>
                  </a:txBody>
                  <a:tcPr marL="3716" marR="3716" marT="3716" marB="0" anchor="ctr"/>
                </a:tc>
              </a:tr>
            </a:tbl>
          </a:graphicData>
        </a:graphic>
      </p:graphicFrame>
    </p:spTree>
    <p:extLst>
      <p:ext uri="{BB962C8B-B14F-4D97-AF65-F5344CB8AC3E}">
        <p14:creationId xmlns:p14="http://schemas.microsoft.com/office/powerpoint/2010/main" val="3649264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rostokąt 3"/>
          <p:cNvSpPr/>
          <p:nvPr/>
        </p:nvSpPr>
        <p:spPr>
          <a:xfrm>
            <a:off x="971600" y="1052736"/>
            <a:ext cx="8246150" cy="5678478"/>
          </a:xfrm>
          <a:prstGeom prst="rect">
            <a:avLst/>
          </a:prstGeom>
        </p:spPr>
        <p:txBody>
          <a:bodyPr wrap="square">
            <a:spAutoFit/>
          </a:bodyPr>
          <a:lstStyle/>
          <a:p>
            <a:pPr marL="457200" indent="-457200" algn="just" eaLnBrk="0" hangingPunct="0">
              <a:lnSpc>
                <a:spcPct val="150000"/>
              </a:lnSpc>
              <a:defRPr/>
            </a:pPr>
            <a:r>
              <a:rPr lang="pl-PL" sz="2200" b="1" u="sng" dirty="0" smtClean="0">
                <a:solidFill>
                  <a:schemeClr val="bg1"/>
                </a:solidFill>
                <a:latin typeface="Times New Roman" pitchFamily="18" charset="0"/>
                <a:cs typeface="Times New Roman" pitchFamily="18" charset="0"/>
              </a:rPr>
              <a:t>Etapy postępowania</a:t>
            </a:r>
          </a:p>
          <a:p>
            <a:pPr marL="457200" indent="-457200" algn="just" eaLnBrk="0" hangingPunct="0">
              <a:lnSpc>
                <a:spcPct val="150000"/>
              </a:lnSpc>
              <a:buFont typeface="Arial" panose="020B0604020202020204" pitchFamily="34" charset="0"/>
              <a:buChar char="•"/>
              <a:defRPr/>
            </a:pPr>
            <a:r>
              <a:rPr lang="pl-PL" sz="2200" dirty="0" smtClean="0">
                <a:solidFill>
                  <a:schemeClr val="bg1"/>
                </a:solidFill>
                <a:latin typeface="Times New Roman" pitchFamily="18" charset="0"/>
                <a:cs typeface="Times New Roman" pitchFamily="18" charset="0"/>
              </a:rPr>
              <a:t>Ogłoszenie</a:t>
            </a:r>
          </a:p>
          <a:p>
            <a:pPr marL="457200" indent="-457200" algn="just" eaLnBrk="0" hangingPunct="0">
              <a:lnSpc>
                <a:spcPct val="150000"/>
              </a:lnSpc>
              <a:buFont typeface="Arial" panose="020B0604020202020204" pitchFamily="34" charset="0"/>
              <a:buChar char="•"/>
              <a:defRPr/>
            </a:pPr>
            <a:r>
              <a:rPr lang="pl-PL" sz="2200" dirty="0" smtClean="0">
                <a:solidFill>
                  <a:schemeClr val="bg1"/>
                </a:solidFill>
                <a:latin typeface="Times New Roman" pitchFamily="18" charset="0"/>
                <a:cs typeface="Times New Roman" pitchFamily="18" charset="0"/>
              </a:rPr>
              <a:t>Składanie ofert (terminy ! </a:t>
            </a:r>
            <a:r>
              <a:rPr lang="pl-PL" sz="2200" dirty="0">
                <a:solidFill>
                  <a:schemeClr val="bg1"/>
                </a:solidFill>
                <a:latin typeface="Times New Roman" pitchFamily="18" charset="0"/>
                <a:cs typeface="Times New Roman" pitchFamily="18" charset="0"/>
              </a:rPr>
              <a:t>o</a:t>
            </a:r>
            <a:r>
              <a:rPr lang="pl-PL" sz="2200" dirty="0" smtClean="0">
                <a:solidFill>
                  <a:schemeClr val="bg1"/>
                </a:solidFill>
                <a:latin typeface="Times New Roman" pitchFamily="18" charset="0"/>
                <a:cs typeface="Times New Roman" pitchFamily="18" charset="0"/>
              </a:rPr>
              <a:t>bszary !)</a:t>
            </a:r>
          </a:p>
          <a:p>
            <a:pPr marL="457200" indent="-457200" algn="just" eaLnBrk="0" hangingPunct="0">
              <a:lnSpc>
                <a:spcPct val="150000"/>
              </a:lnSpc>
              <a:buFont typeface="Arial" panose="020B0604020202020204" pitchFamily="34" charset="0"/>
              <a:buChar char="•"/>
              <a:defRPr/>
            </a:pPr>
            <a:r>
              <a:rPr lang="pl-PL" sz="2200" dirty="0" smtClean="0">
                <a:solidFill>
                  <a:schemeClr val="bg1"/>
                </a:solidFill>
                <a:latin typeface="Times New Roman" pitchFamily="18" charset="0"/>
                <a:cs typeface="Times New Roman" pitchFamily="18" charset="0"/>
              </a:rPr>
              <a:t>Otwarcie ofert - jawne</a:t>
            </a:r>
          </a:p>
          <a:p>
            <a:pPr marL="457200" indent="-457200" algn="just" eaLnBrk="0" hangingPunct="0">
              <a:lnSpc>
                <a:spcPct val="150000"/>
              </a:lnSpc>
              <a:buFont typeface="Arial" panose="020B0604020202020204" pitchFamily="34" charset="0"/>
              <a:buChar char="•"/>
              <a:defRPr/>
            </a:pPr>
            <a:r>
              <a:rPr lang="pl-PL" sz="2200" dirty="0" smtClean="0">
                <a:solidFill>
                  <a:schemeClr val="bg1"/>
                </a:solidFill>
                <a:latin typeface="Times New Roman" pitchFamily="18" charset="0"/>
                <a:cs typeface="Times New Roman" pitchFamily="18" charset="0"/>
              </a:rPr>
              <a:t>Uzupełnianie braków formalnych (terminy !)</a:t>
            </a:r>
          </a:p>
          <a:p>
            <a:pPr marL="457200" indent="-457200" algn="just" eaLnBrk="0" hangingPunct="0">
              <a:lnSpc>
                <a:spcPct val="150000"/>
              </a:lnSpc>
              <a:buFont typeface="Arial" panose="020B0604020202020204" pitchFamily="34" charset="0"/>
              <a:buChar char="•"/>
              <a:defRPr/>
            </a:pPr>
            <a:r>
              <a:rPr lang="pl-PL" sz="2200" dirty="0" smtClean="0">
                <a:solidFill>
                  <a:srgbClr val="FFC000"/>
                </a:solidFill>
                <a:latin typeface="Times New Roman" pitchFamily="18" charset="0"/>
                <a:cs typeface="Times New Roman" pitchFamily="18" charset="0"/>
              </a:rPr>
              <a:t>Weryfikacja - warunki wymagane i rankingujące (w tym kontrole)</a:t>
            </a:r>
          </a:p>
          <a:p>
            <a:pPr marL="457200" indent="-457200" algn="just" eaLnBrk="0" hangingPunct="0">
              <a:lnSpc>
                <a:spcPct val="150000"/>
              </a:lnSpc>
              <a:buFont typeface="Arial" panose="020B0604020202020204" pitchFamily="34" charset="0"/>
              <a:buChar char="•"/>
              <a:defRPr/>
            </a:pPr>
            <a:r>
              <a:rPr lang="pl-PL" sz="2200" dirty="0" smtClean="0">
                <a:solidFill>
                  <a:srgbClr val="FFC000"/>
                </a:solidFill>
                <a:latin typeface="Times New Roman" pitchFamily="18" charset="0"/>
                <a:cs typeface="Times New Roman" pitchFamily="18" charset="0"/>
              </a:rPr>
              <a:t>Ocena </a:t>
            </a:r>
            <a:r>
              <a:rPr lang="pl-PL" sz="2200" dirty="0">
                <a:solidFill>
                  <a:srgbClr val="FFC000"/>
                </a:solidFill>
                <a:latin typeface="Times New Roman" pitchFamily="18" charset="0"/>
                <a:cs typeface="Times New Roman" pitchFamily="18" charset="0"/>
              </a:rPr>
              <a:t>potencjału  (w tym konflikt personelu)</a:t>
            </a:r>
          </a:p>
          <a:p>
            <a:pPr marL="457200" indent="-457200" algn="just" eaLnBrk="0" hangingPunct="0">
              <a:lnSpc>
                <a:spcPct val="150000"/>
              </a:lnSpc>
              <a:buFont typeface="Arial" panose="020B0604020202020204" pitchFamily="34" charset="0"/>
              <a:buChar char="•"/>
              <a:defRPr/>
            </a:pPr>
            <a:r>
              <a:rPr lang="pl-PL" sz="2200" dirty="0" smtClean="0">
                <a:solidFill>
                  <a:srgbClr val="FFC000"/>
                </a:solidFill>
                <a:latin typeface="Times New Roman" pitchFamily="18" charset="0"/>
                <a:cs typeface="Times New Roman" pitchFamily="18" charset="0"/>
              </a:rPr>
              <a:t>Negocjacje (cena i liczba) – protokoły uzgodnień</a:t>
            </a:r>
          </a:p>
          <a:p>
            <a:pPr marL="457200" indent="-457200" algn="just" eaLnBrk="0" hangingPunct="0">
              <a:lnSpc>
                <a:spcPct val="150000"/>
              </a:lnSpc>
              <a:buFont typeface="Arial" panose="020B0604020202020204" pitchFamily="34" charset="0"/>
              <a:buChar char="•"/>
              <a:defRPr/>
            </a:pPr>
            <a:r>
              <a:rPr lang="pl-PL" sz="2200" dirty="0" smtClean="0">
                <a:solidFill>
                  <a:srgbClr val="FFC000"/>
                </a:solidFill>
                <a:latin typeface="Times New Roman" pitchFamily="18" charset="0"/>
                <a:cs typeface="Times New Roman" pitchFamily="18" charset="0"/>
              </a:rPr>
              <a:t>Ranking końcowy (</a:t>
            </a:r>
            <a:r>
              <a:rPr lang="pl-PL" sz="2200" dirty="0" err="1" smtClean="0">
                <a:solidFill>
                  <a:srgbClr val="FFC000"/>
                </a:solidFill>
                <a:latin typeface="Times New Roman" pitchFamily="18" charset="0"/>
                <a:cs typeface="Times New Roman" pitchFamily="18" charset="0"/>
              </a:rPr>
              <a:t>cenowo-niecenowy</a:t>
            </a:r>
            <a:r>
              <a:rPr lang="pl-PL" sz="2200" dirty="0">
                <a:solidFill>
                  <a:srgbClr val="FFC000"/>
                </a:solidFill>
                <a:latin typeface="Times New Roman" pitchFamily="18" charset="0"/>
                <a:cs typeface="Times New Roman" pitchFamily="18" charset="0"/>
              </a:rPr>
              <a:t>)</a:t>
            </a:r>
            <a:endParaRPr lang="pl-PL" sz="2200" dirty="0" smtClean="0">
              <a:solidFill>
                <a:srgbClr val="FFC000"/>
              </a:solidFill>
              <a:latin typeface="Times New Roman" pitchFamily="18" charset="0"/>
              <a:cs typeface="Times New Roman" pitchFamily="18" charset="0"/>
            </a:endParaRPr>
          </a:p>
          <a:p>
            <a:pPr marL="457200" indent="-457200" algn="just" eaLnBrk="0" hangingPunct="0">
              <a:lnSpc>
                <a:spcPct val="150000"/>
              </a:lnSpc>
              <a:buFont typeface="Arial" panose="020B0604020202020204" pitchFamily="34" charset="0"/>
              <a:buChar char="•"/>
              <a:defRPr/>
            </a:pPr>
            <a:r>
              <a:rPr lang="pl-PL" sz="2200" dirty="0" smtClean="0">
                <a:solidFill>
                  <a:srgbClr val="FFC000"/>
                </a:solidFill>
                <a:latin typeface="Times New Roman" pitchFamily="18" charset="0"/>
                <a:cs typeface="Times New Roman" pitchFamily="18" charset="0"/>
              </a:rPr>
              <a:t>Wybór ofert – rozstrzygnięcie</a:t>
            </a:r>
          </a:p>
          <a:p>
            <a:pPr marL="457200" indent="-457200" algn="just" eaLnBrk="0" hangingPunct="0">
              <a:lnSpc>
                <a:spcPct val="150000"/>
              </a:lnSpc>
              <a:buFont typeface="Arial" panose="020B0604020202020204" pitchFamily="34" charset="0"/>
              <a:buChar char="•"/>
              <a:defRPr/>
            </a:pPr>
            <a:r>
              <a:rPr lang="pl-PL" sz="2200" dirty="0" smtClean="0">
                <a:solidFill>
                  <a:schemeClr val="bg1"/>
                </a:solidFill>
                <a:latin typeface="Times New Roman" pitchFamily="18" charset="0"/>
                <a:cs typeface="Times New Roman" pitchFamily="18" charset="0"/>
              </a:rPr>
              <a:t>Ew. tryb odwoławczy</a:t>
            </a:r>
          </a:p>
        </p:txBody>
      </p:sp>
      <p:sp>
        <p:nvSpPr>
          <p:cNvPr id="2" name="Strzałka w górę i w dół 1"/>
          <p:cNvSpPr/>
          <p:nvPr/>
        </p:nvSpPr>
        <p:spPr>
          <a:xfrm>
            <a:off x="8229708" y="3852582"/>
            <a:ext cx="705380" cy="223154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solidFill>
                  <a:srgbClr val="FFC000"/>
                </a:solidFill>
                <a:latin typeface="Times New Roman" pitchFamily="18" charset="0"/>
                <a:cs typeface="Times New Roman" pitchFamily="18" charset="0"/>
              </a:rPr>
              <a:t>NIEJAWNE</a:t>
            </a:r>
          </a:p>
        </p:txBody>
      </p:sp>
    </p:spTree>
    <p:extLst>
      <p:ext uri="{BB962C8B-B14F-4D97-AF65-F5344CB8AC3E}">
        <p14:creationId xmlns:p14="http://schemas.microsoft.com/office/powerpoint/2010/main" val="3753977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501305630"/>
              </p:ext>
            </p:extLst>
          </p:nvPr>
        </p:nvGraphicFramePr>
        <p:xfrm>
          <a:off x="395536" y="3212976"/>
          <a:ext cx="8568935" cy="3493986"/>
        </p:xfrm>
        <a:graphic>
          <a:graphicData uri="http://schemas.openxmlformats.org/drawingml/2006/table">
            <a:tbl>
              <a:tblPr>
                <a:tableStyleId>{5C22544A-7EE6-4342-B048-85BDC9FD1C3A}</a:tableStyleId>
              </a:tblPr>
              <a:tblGrid>
                <a:gridCol w="423286"/>
                <a:gridCol w="851330"/>
                <a:gridCol w="1709033"/>
                <a:gridCol w="423286"/>
                <a:gridCol w="123888"/>
                <a:gridCol w="123888"/>
                <a:gridCol w="123888"/>
                <a:gridCol w="123888"/>
                <a:gridCol w="123888"/>
                <a:gridCol w="227128"/>
                <a:gridCol w="227128"/>
                <a:gridCol w="123888"/>
                <a:gridCol w="123888"/>
                <a:gridCol w="123888"/>
                <a:gridCol w="123888"/>
                <a:gridCol w="123888"/>
                <a:gridCol w="123888"/>
                <a:gridCol w="123888"/>
                <a:gridCol w="123888"/>
                <a:gridCol w="123888"/>
                <a:gridCol w="123888"/>
                <a:gridCol w="123888"/>
                <a:gridCol w="123888"/>
                <a:gridCol w="123888"/>
                <a:gridCol w="123888"/>
                <a:gridCol w="123888"/>
                <a:gridCol w="123888"/>
                <a:gridCol w="123888"/>
                <a:gridCol w="123888"/>
                <a:gridCol w="123888"/>
                <a:gridCol w="123888"/>
                <a:gridCol w="123888"/>
                <a:gridCol w="123888"/>
                <a:gridCol w="123888"/>
                <a:gridCol w="123888"/>
                <a:gridCol w="123888"/>
                <a:gridCol w="123888"/>
                <a:gridCol w="123888"/>
                <a:gridCol w="123888"/>
                <a:gridCol w="123888"/>
                <a:gridCol w="123888"/>
                <a:gridCol w="123888"/>
                <a:gridCol w="123888"/>
                <a:gridCol w="123888"/>
              </a:tblGrid>
              <a:tr h="384800">
                <a:tc rowSpan="2">
                  <a:txBody>
                    <a:bodyPr/>
                    <a:lstStyle/>
                    <a:p>
                      <a:pPr algn="ctr" fontAlgn="ctr"/>
                      <a:r>
                        <a:rPr lang="pl-PL" sz="800" u="none" strike="noStrike" dirty="0">
                          <a:effectLst/>
                        </a:rPr>
                        <a:t>Lp.</a:t>
                      </a:r>
                      <a:endParaRPr lang="pl-PL" sz="800" b="0" i="0" u="none" strike="noStrike" dirty="0">
                        <a:effectLst/>
                        <a:latin typeface="Arial Narrow"/>
                      </a:endParaRPr>
                    </a:p>
                  </a:txBody>
                  <a:tcPr marL="7696" marR="7696" marT="7696" marB="0" anchor="ctr"/>
                </a:tc>
                <a:tc rowSpan="2">
                  <a:txBody>
                    <a:bodyPr/>
                    <a:lstStyle/>
                    <a:p>
                      <a:pPr algn="ctr" fontAlgn="ctr"/>
                      <a:r>
                        <a:rPr lang="pl-PL" sz="800" u="none" strike="noStrike">
                          <a:effectLst/>
                        </a:rPr>
                        <a:t>Kod produktu</a:t>
                      </a:r>
                      <a:endParaRPr lang="pl-PL" sz="800" b="0" i="0" u="none" strike="noStrike">
                        <a:effectLst/>
                        <a:latin typeface="Arial Narrow"/>
                      </a:endParaRPr>
                    </a:p>
                  </a:txBody>
                  <a:tcPr marL="7696" marR="7696" marT="7696" marB="0" anchor="ctr"/>
                </a:tc>
                <a:tc rowSpan="2">
                  <a:txBody>
                    <a:bodyPr/>
                    <a:lstStyle/>
                    <a:p>
                      <a:pPr algn="ctr" fontAlgn="ctr"/>
                      <a:r>
                        <a:rPr lang="pl-PL" sz="800" u="none" strike="noStrike">
                          <a:effectLst/>
                        </a:rPr>
                        <a:t>Nazwa świadczenia </a:t>
                      </a:r>
                      <a:endParaRPr lang="pl-PL" sz="800" b="0" i="0" u="none" strike="noStrike">
                        <a:effectLst/>
                        <a:latin typeface="Arial Narrow"/>
                      </a:endParaRPr>
                    </a:p>
                  </a:txBody>
                  <a:tcPr marL="7696" marR="7696" marT="7696" marB="0" anchor="ctr"/>
                </a:tc>
                <a:tc>
                  <a:txBody>
                    <a:bodyPr/>
                    <a:lstStyle/>
                    <a:p>
                      <a:pPr algn="ctr" fontAlgn="ctr"/>
                      <a:r>
                        <a:rPr lang="pl-PL" sz="800" u="none" strike="noStrike">
                          <a:effectLst/>
                        </a:rPr>
                        <a:t> </a:t>
                      </a:r>
                      <a:endParaRPr lang="pl-PL" sz="800" b="0" i="0" u="none" strike="noStrike">
                        <a:effectLst/>
                        <a:latin typeface="Arial CE"/>
                      </a:endParaRPr>
                    </a:p>
                  </a:txBody>
                  <a:tcPr marL="7696" marR="7696" marT="7696" marB="0" anchor="ctr"/>
                </a:tc>
                <a:tc gridSpan="40">
                  <a:txBody>
                    <a:bodyPr/>
                    <a:lstStyle/>
                    <a:p>
                      <a:pPr algn="ctr" fontAlgn="ctr"/>
                      <a:r>
                        <a:rPr lang="pl-PL" sz="800" u="none" strike="noStrike">
                          <a:effectLst/>
                        </a:rPr>
                        <a:t>Zakresy świadczeń</a:t>
                      </a:r>
                      <a:endParaRPr lang="pl-PL" sz="800" b="0" i="0" u="none" strike="noStrike">
                        <a:effectLst/>
                        <a:latin typeface="Arial Narrow"/>
                      </a:endParaRPr>
                    </a:p>
                  </a:txBody>
                  <a:tcPr marL="7696" marR="7696" marT="7696" marB="0" anchor="ct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r>
              <a:tr h="2154881">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pPr algn="ctr" fontAlgn="ctr"/>
                      <a:r>
                        <a:rPr lang="pl-PL" sz="800" u="none" strike="noStrike">
                          <a:effectLst/>
                        </a:rPr>
                        <a:t>Wartość punktowa</a:t>
                      </a:r>
                      <a:endParaRPr lang="pl-PL" sz="800" b="0" i="0" u="none" strike="noStrike">
                        <a:effectLst/>
                        <a:latin typeface="Arial Narrow"/>
                      </a:endParaRPr>
                    </a:p>
                  </a:txBody>
                  <a:tcPr marL="7696" marR="7696" marT="7696" marB="0" anchor="ctr"/>
                </a:tc>
                <a:tc>
                  <a:txBody>
                    <a:bodyPr/>
                    <a:lstStyle/>
                    <a:p>
                      <a:pPr algn="ctr" fontAlgn="b"/>
                      <a:r>
                        <a:rPr lang="pl-PL" sz="800" u="none" strike="noStrike">
                          <a:effectLst/>
                        </a:rPr>
                        <a:t>alergologia</a:t>
                      </a:r>
                      <a:endParaRPr lang="pl-PL" sz="800" b="0" i="0" u="none" strike="noStrike">
                        <a:effectLst/>
                        <a:latin typeface="Arial Narrow"/>
                      </a:endParaRPr>
                    </a:p>
                  </a:txBody>
                  <a:tcPr marL="7696" marR="7696" marT="7696" marB="0" vert="vert270" anchor="b"/>
                </a:tc>
                <a:tc>
                  <a:txBody>
                    <a:bodyPr/>
                    <a:lstStyle/>
                    <a:p>
                      <a:pPr algn="ctr" fontAlgn="b"/>
                      <a:r>
                        <a:rPr lang="pl-PL" sz="800" u="none" strike="noStrike">
                          <a:effectLst/>
                        </a:rPr>
                        <a:t>anestezjologia i intensywna terapia</a:t>
                      </a:r>
                      <a:endParaRPr lang="pl-PL" sz="800" b="0" i="0" u="none" strike="noStrike">
                        <a:effectLst/>
                        <a:latin typeface="Arial Narrow"/>
                      </a:endParaRPr>
                    </a:p>
                  </a:txBody>
                  <a:tcPr marL="7696" marR="7696" marT="7696" marB="0" vert="vert270" anchor="b"/>
                </a:tc>
                <a:tc>
                  <a:txBody>
                    <a:bodyPr/>
                    <a:lstStyle/>
                    <a:p>
                      <a:pPr algn="ctr" fontAlgn="b"/>
                      <a:r>
                        <a:rPr lang="pl-PL" sz="800" u="none" strike="noStrike">
                          <a:effectLst/>
                        </a:rPr>
                        <a:t>angiologia</a:t>
                      </a:r>
                      <a:endParaRPr lang="pl-PL" sz="800" b="0" i="0" u="none" strike="noStrike">
                        <a:effectLst/>
                        <a:latin typeface="Arial Narrow"/>
                      </a:endParaRPr>
                    </a:p>
                  </a:txBody>
                  <a:tcPr marL="7696" marR="7696" marT="7696" marB="0" vert="vert270" anchor="b"/>
                </a:tc>
                <a:tc>
                  <a:txBody>
                    <a:bodyPr/>
                    <a:lstStyle/>
                    <a:p>
                      <a:pPr algn="ctr" fontAlgn="b"/>
                      <a:r>
                        <a:rPr lang="pl-PL" sz="800" u="none" strike="noStrike">
                          <a:effectLst/>
                        </a:rPr>
                        <a:t>audiologia i foniatria</a:t>
                      </a:r>
                      <a:endParaRPr lang="pl-PL" sz="800" b="0" i="0" u="none" strike="noStrike">
                        <a:effectLst/>
                        <a:latin typeface="Arial Narrow"/>
                      </a:endParaRPr>
                    </a:p>
                  </a:txBody>
                  <a:tcPr marL="7696" marR="7696" marT="7696" marB="0" vert="vert270" anchor="b"/>
                </a:tc>
                <a:tc>
                  <a:txBody>
                    <a:bodyPr/>
                    <a:lstStyle/>
                    <a:p>
                      <a:pPr algn="ctr" fontAlgn="b"/>
                      <a:r>
                        <a:rPr lang="pl-PL" sz="800" u="none" strike="noStrike">
                          <a:effectLst/>
                        </a:rPr>
                        <a:t>chirurgia dziecięca</a:t>
                      </a:r>
                      <a:endParaRPr lang="pl-PL" sz="800" b="0" i="0" u="none" strike="noStrike">
                        <a:effectLst/>
                        <a:latin typeface="Arial Narrow"/>
                      </a:endParaRPr>
                    </a:p>
                  </a:txBody>
                  <a:tcPr marL="7696" marR="7696" marT="7696" marB="0" vert="vert270" anchor="b"/>
                </a:tc>
                <a:tc>
                  <a:txBody>
                    <a:bodyPr/>
                    <a:lstStyle/>
                    <a:p>
                      <a:pPr algn="ctr" fontAlgn="b"/>
                      <a:r>
                        <a:rPr lang="pl-PL" sz="800" u="none" strike="noStrike">
                          <a:effectLst/>
                        </a:rPr>
                        <a:t>chirurgia klatki piersiowej</a:t>
                      </a:r>
                      <a:endParaRPr lang="pl-PL" sz="800" b="0" i="0" u="none" strike="noStrike">
                        <a:effectLst/>
                        <a:latin typeface="Arial Narrow"/>
                      </a:endParaRPr>
                    </a:p>
                  </a:txBody>
                  <a:tcPr marL="7696" marR="7696" marT="7696" marB="0" vert="vert270" anchor="b"/>
                </a:tc>
                <a:tc>
                  <a:txBody>
                    <a:bodyPr/>
                    <a:lstStyle/>
                    <a:p>
                      <a:pPr algn="ctr" fontAlgn="b"/>
                      <a:r>
                        <a:rPr lang="pl-PL" sz="800" u="none" strike="noStrike">
                          <a:effectLst/>
                        </a:rPr>
                        <a:t>chirurgia naczyniowa / </a:t>
                      </a:r>
                      <a:br>
                        <a:rPr lang="pl-PL" sz="800" u="none" strike="noStrike">
                          <a:effectLst/>
                        </a:rPr>
                      </a:br>
                      <a:r>
                        <a:rPr lang="pl-PL" sz="800" u="none" strike="noStrike">
                          <a:effectLst/>
                        </a:rPr>
                        <a:t>chirurgia naczyniowa - drugi poziom referencyjny</a:t>
                      </a:r>
                      <a:endParaRPr lang="pl-PL" sz="800" b="0" i="0" u="none" strike="noStrike">
                        <a:effectLst/>
                        <a:latin typeface="Arial Narrow"/>
                      </a:endParaRPr>
                    </a:p>
                  </a:txBody>
                  <a:tcPr marL="7696" marR="7696" marT="7696" marB="0" vert="vert270" anchor="b"/>
                </a:tc>
                <a:tc>
                  <a:txBody>
                    <a:bodyPr/>
                    <a:lstStyle/>
                    <a:p>
                      <a:pPr algn="ctr" fontAlgn="b"/>
                      <a:r>
                        <a:rPr lang="pl-PL" sz="800" u="none" strike="noStrike">
                          <a:effectLst/>
                        </a:rPr>
                        <a:t>chirurgia ogólna</a:t>
                      </a:r>
                      <a:endParaRPr lang="pl-PL" sz="800" b="0" i="0" u="none" strike="noStrike">
                        <a:effectLst/>
                        <a:latin typeface="Arial Narrow"/>
                      </a:endParaRPr>
                    </a:p>
                  </a:txBody>
                  <a:tcPr marL="7696" marR="7696" marT="7696" marB="0" vert="vert270" anchor="b"/>
                </a:tc>
                <a:tc>
                  <a:txBody>
                    <a:bodyPr/>
                    <a:lstStyle/>
                    <a:p>
                      <a:pPr algn="ctr" fontAlgn="b"/>
                      <a:r>
                        <a:rPr lang="pl-PL" sz="800" u="none" strike="noStrike">
                          <a:effectLst/>
                        </a:rPr>
                        <a:t>chirurgia onkologiczna</a:t>
                      </a:r>
                      <a:endParaRPr lang="pl-PL" sz="800" b="0" i="0" u="none" strike="noStrike">
                        <a:effectLst/>
                        <a:latin typeface="Arial Narrow"/>
                      </a:endParaRPr>
                    </a:p>
                  </a:txBody>
                  <a:tcPr marL="7696" marR="7696" marT="7696" marB="0" vert="vert270" anchor="b"/>
                </a:tc>
                <a:tc>
                  <a:txBody>
                    <a:bodyPr/>
                    <a:lstStyle/>
                    <a:p>
                      <a:pPr algn="ctr" fontAlgn="b"/>
                      <a:r>
                        <a:rPr lang="pl-PL" sz="800" u="none" strike="noStrike">
                          <a:effectLst/>
                        </a:rPr>
                        <a:t>chirurgia plastyczna</a:t>
                      </a:r>
                      <a:endParaRPr lang="pl-PL" sz="800" b="0" i="0" u="none" strike="noStrike">
                        <a:effectLst/>
                        <a:latin typeface="Arial Narrow"/>
                      </a:endParaRPr>
                    </a:p>
                  </a:txBody>
                  <a:tcPr marL="7696" marR="7696" marT="7696" marB="0" vert="vert270" anchor="b"/>
                </a:tc>
                <a:tc>
                  <a:txBody>
                    <a:bodyPr/>
                    <a:lstStyle/>
                    <a:p>
                      <a:pPr algn="ctr" fontAlgn="b"/>
                      <a:r>
                        <a:rPr lang="pl-PL" sz="800" u="none" strike="noStrike">
                          <a:effectLst/>
                        </a:rPr>
                        <a:t>chirurgia szczękowo-twarzowa</a:t>
                      </a:r>
                      <a:endParaRPr lang="pl-PL" sz="800" b="0" i="0" u="none" strike="noStrike">
                        <a:effectLst/>
                        <a:latin typeface="Arial Narrow"/>
                      </a:endParaRPr>
                    </a:p>
                  </a:txBody>
                  <a:tcPr marL="7696" marR="7696" marT="7696" marB="0" vert="vert270" anchor="b"/>
                </a:tc>
                <a:tc>
                  <a:txBody>
                    <a:bodyPr/>
                    <a:lstStyle/>
                    <a:p>
                      <a:pPr algn="ctr" fontAlgn="b"/>
                      <a:r>
                        <a:rPr lang="pl-PL" sz="800" u="none" strike="noStrike">
                          <a:effectLst/>
                        </a:rPr>
                        <a:t>choroby płuc</a:t>
                      </a:r>
                      <a:endParaRPr lang="pl-PL" sz="800" b="0" i="0" u="none" strike="noStrike">
                        <a:effectLst/>
                        <a:latin typeface="Arial Narrow"/>
                      </a:endParaRPr>
                    </a:p>
                  </a:txBody>
                  <a:tcPr marL="7696" marR="7696" marT="7696" marB="0" vert="vert270" anchor="b"/>
                </a:tc>
                <a:tc>
                  <a:txBody>
                    <a:bodyPr/>
                    <a:lstStyle/>
                    <a:p>
                      <a:pPr algn="ctr" fontAlgn="b"/>
                      <a:r>
                        <a:rPr lang="pl-PL" sz="800" u="none" strike="noStrike">
                          <a:effectLst/>
                        </a:rPr>
                        <a:t>choroby wewnętrzne</a:t>
                      </a:r>
                      <a:endParaRPr lang="pl-PL" sz="800" b="0" i="0" u="none" strike="noStrike">
                        <a:effectLst/>
                        <a:latin typeface="Arial Narrow"/>
                      </a:endParaRPr>
                    </a:p>
                  </a:txBody>
                  <a:tcPr marL="7696" marR="7696" marT="7696" marB="0" vert="vert270" anchor="b"/>
                </a:tc>
                <a:tc>
                  <a:txBody>
                    <a:bodyPr/>
                    <a:lstStyle/>
                    <a:p>
                      <a:pPr algn="ctr" fontAlgn="b"/>
                      <a:r>
                        <a:rPr lang="pl-PL" sz="800" u="none" strike="noStrike">
                          <a:effectLst/>
                        </a:rPr>
                        <a:t>choroby zakaźne</a:t>
                      </a:r>
                      <a:endParaRPr lang="pl-PL" sz="800" b="0" i="0" u="none" strike="noStrike">
                        <a:effectLst/>
                        <a:latin typeface="Arial Narrow"/>
                      </a:endParaRPr>
                    </a:p>
                  </a:txBody>
                  <a:tcPr marL="7696" marR="7696" marT="7696" marB="0" vert="vert270" anchor="b"/>
                </a:tc>
                <a:tc>
                  <a:txBody>
                    <a:bodyPr/>
                    <a:lstStyle/>
                    <a:p>
                      <a:pPr algn="ctr" fontAlgn="b"/>
                      <a:r>
                        <a:rPr lang="pl-PL" sz="800" u="none" strike="noStrike">
                          <a:effectLst/>
                        </a:rPr>
                        <a:t>dermatologia i wenerologia</a:t>
                      </a:r>
                      <a:endParaRPr lang="pl-PL" sz="800" b="0" i="0" u="none" strike="noStrike">
                        <a:effectLst/>
                        <a:latin typeface="Arial Narrow"/>
                      </a:endParaRPr>
                    </a:p>
                  </a:txBody>
                  <a:tcPr marL="7696" marR="7696" marT="7696" marB="0" vert="vert270" anchor="b"/>
                </a:tc>
                <a:tc>
                  <a:txBody>
                    <a:bodyPr/>
                    <a:lstStyle/>
                    <a:p>
                      <a:pPr algn="ctr" fontAlgn="b"/>
                      <a:r>
                        <a:rPr lang="pl-PL" sz="800" u="none" strike="noStrike">
                          <a:effectLst/>
                        </a:rPr>
                        <a:t>diabetologia</a:t>
                      </a:r>
                      <a:endParaRPr lang="pl-PL" sz="800" b="0" i="0" u="none" strike="noStrike">
                        <a:effectLst/>
                        <a:latin typeface="Arial Narrow"/>
                      </a:endParaRPr>
                    </a:p>
                  </a:txBody>
                  <a:tcPr marL="7696" marR="7696" marT="7696" marB="0" vert="vert270" anchor="b"/>
                </a:tc>
                <a:tc>
                  <a:txBody>
                    <a:bodyPr/>
                    <a:lstStyle/>
                    <a:p>
                      <a:pPr algn="ctr" fontAlgn="b"/>
                      <a:r>
                        <a:rPr lang="pl-PL" sz="800" u="none" strike="noStrike">
                          <a:effectLst/>
                        </a:rPr>
                        <a:t>endokrynologia</a:t>
                      </a:r>
                      <a:endParaRPr lang="pl-PL" sz="800" b="0" i="0" u="none" strike="noStrike">
                        <a:effectLst/>
                        <a:latin typeface="Arial Narrow"/>
                      </a:endParaRPr>
                    </a:p>
                  </a:txBody>
                  <a:tcPr marL="7696" marR="7696" marT="7696" marB="0" vert="vert270" anchor="b"/>
                </a:tc>
                <a:tc>
                  <a:txBody>
                    <a:bodyPr/>
                    <a:lstStyle/>
                    <a:p>
                      <a:pPr algn="ctr" fontAlgn="b"/>
                      <a:r>
                        <a:rPr lang="pl-PL" sz="800" u="none" strike="noStrike">
                          <a:effectLst/>
                        </a:rPr>
                        <a:t>gastroenterologia</a:t>
                      </a:r>
                      <a:endParaRPr lang="pl-PL" sz="800" b="0" i="0" u="none" strike="noStrike">
                        <a:effectLst/>
                        <a:latin typeface="Arial Narrow"/>
                      </a:endParaRPr>
                    </a:p>
                  </a:txBody>
                  <a:tcPr marL="7696" marR="7696" marT="7696" marB="0" vert="vert270" anchor="b"/>
                </a:tc>
                <a:tc>
                  <a:txBody>
                    <a:bodyPr/>
                    <a:lstStyle/>
                    <a:p>
                      <a:pPr algn="ctr" fontAlgn="b"/>
                      <a:r>
                        <a:rPr lang="pl-PL" sz="800" u="none" strike="noStrike">
                          <a:effectLst/>
                        </a:rPr>
                        <a:t>geriatria</a:t>
                      </a:r>
                      <a:endParaRPr lang="pl-PL" sz="800" b="0" i="0" u="none" strike="noStrike">
                        <a:effectLst/>
                        <a:latin typeface="Arial Narrow"/>
                      </a:endParaRPr>
                    </a:p>
                  </a:txBody>
                  <a:tcPr marL="7696" marR="7696" marT="7696" marB="0" vert="vert270" anchor="b"/>
                </a:tc>
                <a:tc>
                  <a:txBody>
                    <a:bodyPr/>
                    <a:lstStyle/>
                    <a:p>
                      <a:pPr algn="ctr" fontAlgn="b"/>
                      <a:r>
                        <a:rPr lang="pl-PL" sz="800" u="none" strike="noStrike">
                          <a:effectLst/>
                        </a:rPr>
                        <a:t>ginekologia onkologiczna</a:t>
                      </a:r>
                      <a:endParaRPr lang="pl-PL" sz="800" b="0" i="0" u="none" strike="noStrike">
                        <a:effectLst/>
                        <a:latin typeface="Arial Narrow"/>
                      </a:endParaRPr>
                    </a:p>
                  </a:txBody>
                  <a:tcPr marL="7696" marR="7696" marT="7696" marB="0" vert="vert270" anchor="b"/>
                </a:tc>
                <a:tc>
                  <a:txBody>
                    <a:bodyPr/>
                    <a:lstStyle/>
                    <a:p>
                      <a:pPr algn="ctr" fontAlgn="b"/>
                      <a:r>
                        <a:rPr lang="pl-PL" sz="800" u="none" strike="noStrike">
                          <a:effectLst/>
                        </a:rPr>
                        <a:t>hematologia</a:t>
                      </a:r>
                      <a:endParaRPr lang="pl-PL" sz="800" b="0" i="0" u="none" strike="noStrike">
                        <a:effectLst/>
                        <a:latin typeface="Arial Narrow"/>
                      </a:endParaRPr>
                    </a:p>
                  </a:txBody>
                  <a:tcPr marL="7696" marR="7696" marT="7696" marB="0" vert="vert270" anchor="b"/>
                </a:tc>
                <a:tc>
                  <a:txBody>
                    <a:bodyPr/>
                    <a:lstStyle/>
                    <a:p>
                      <a:pPr algn="ctr" fontAlgn="b"/>
                      <a:r>
                        <a:rPr lang="pl-PL" sz="800" u="none" strike="noStrike">
                          <a:effectLst/>
                        </a:rPr>
                        <a:t>immunologia kliniczna</a:t>
                      </a:r>
                      <a:endParaRPr lang="pl-PL" sz="800" b="0" i="0" u="none" strike="noStrike">
                        <a:effectLst/>
                        <a:latin typeface="Arial Narrow"/>
                      </a:endParaRPr>
                    </a:p>
                  </a:txBody>
                  <a:tcPr marL="7696" marR="7696" marT="7696" marB="0" vert="vert270" anchor="b"/>
                </a:tc>
                <a:tc>
                  <a:txBody>
                    <a:bodyPr/>
                    <a:lstStyle/>
                    <a:p>
                      <a:pPr algn="ctr" fontAlgn="b"/>
                      <a:r>
                        <a:rPr lang="pl-PL" sz="800" u="none" strike="noStrike">
                          <a:effectLst/>
                        </a:rPr>
                        <a:t>kardiochirurgia</a:t>
                      </a:r>
                      <a:endParaRPr lang="pl-PL" sz="800" b="0" i="0" u="none" strike="noStrike">
                        <a:effectLst/>
                        <a:latin typeface="Arial Narrow"/>
                      </a:endParaRPr>
                    </a:p>
                  </a:txBody>
                  <a:tcPr marL="7696" marR="7696" marT="7696" marB="0" vert="vert270" anchor="b"/>
                </a:tc>
                <a:tc>
                  <a:txBody>
                    <a:bodyPr/>
                    <a:lstStyle/>
                    <a:p>
                      <a:pPr algn="ctr" fontAlgn="b"/>
                      <a:r>
                        <a:rPr lang="pl-PL" sz="800" u="none" strike="noStrike">
                          <a:effectLst/>
                        </a:rPr>
                        <a:t>kardiologia</a:t>
                      </a:r>
                      <a:endParaRPr lang="pl-PL" sz="800" b="0" i="0" u="none" strike="noStrike">
                        <a:effectLst/>
                        <a:latin typeface="Arial Narrow"/>
                      </a:endParaRPr>
                    </a:p>
                  </a:txBody>
                  <a:tcPr marL="7696" marR="7696" marT="7696" marB="0" vert="vert270" anchor="b"/>
                </a:tc>
                <a:tc>
                  <a:txBody>
                    <a:bodyPr/>
                    <a:lstStyle/>
                    <a:p>
                      <a:pPr algn="ctr" fontAlgn="b"/>
                      <a:r>
                        <a:rPr lang="pl-PL" sz="800" u="none" strike="noStrike">
                          <a:effectLst/>
                        </a:rPr>
                        <a:t>nefrologia</a:t>
                      </a:r>
                      <a:endParaRPr lang="pl-PL" sz="800" b="0" i="0" u="none" strike="noStrike">
                        <a:effectLst/>
                        <a:latin typeface="Arial Narrow"/>
                      </a:endParaRPr>
                    </a:p>
                  </a:txBody>
                  <a:tcPr marL="7696" marR="7696" marT="7696" marB="0" vert="vert270" anchor="b"/>
                </a:tc>
                <a:tc>
                  <a:txBody>
                    <a:bodyPr/>
                    <a:lstStyle/>
                    <a:p>
                      <a:pPr algn="ctr" fontAlgn="b"/>
                      <a:r>
                        <a:rPr lang="pl-PL" sz="800" u="none" strike="noStrike">
                          <a:effectLst/>
                        </a:rPr>
                        <a:t>neonatologia</a:t>
                      </a:r>
                      <a:endParaRPr lang="pl-PL" sz="800" b="0" i="0" u="none" strike="noStrike">
                        <a:effectLst/>
                        <a:latin typeface="Arial Narrow"/>
                      </a:endParaRPr>
                    </a:p>
                  </a:txBody>
                  <a:tcPr marL="7696" marR="7696" marT="7696" marB="0" vert="vert270" anchor="b"/>
                </a:tc>
                <a:tc>
                  <a:txBody>
                    <a:bodyPr/>
                    <a:lstStyle/>
                    <a:p>
                      <a:pPr algn="ctr" fontAlgn="b"/>
                      <a:r>
                        <a:rPr lang="pl-PL" sz="800" u="none" strike="noStrike" dirty="0">
                          <a:effectLst/>
                        </a:rPr>
                        <a:t>neurochirurgia</a:t>
                      </a:r>
                      <a:endParaRPr lang="pl-PL" sz="800" b="0" i="0" u="none" strike="noStrike" dirty="0">
                        <a:effectLst/>
                        <a:latin typeface="Arial Narrow"/>
                      </a:endParaRPr>
                    </a:p>
                  </a:txBody>
                  <a:tcPr marL="7696" marR="7696" marT="7696" marB="0" vert="vert270" anchor="b"/>
                </a:tc>
                <a:tc>
                  <a:txBody>
                    <a:bodyPr/>
                    <a:lstStyle/>
                    <a:p>
                      <a:pPr algn="ctr" fontAlgn="b"/>
                      <a:r>
                        <a:rPr lang="pl-PL" sz="800" u="none" strike="noStrike">
                          <a:effectLst/>
                        </a:rPr>
                        <a:t>neurologia</a:t>
                      </a:r>
                      <a:endParaRPr lang="pl-PL" sz="800" b="0" i="0" u="none" strike="noStrike">
                        <a:effectLst/>
                        <a:latin typeface="Arial Narrow"/>
                      </a:endParaRPr>
                    </a:p>
                  </a:txBody>
                  <a:tcPr marL="7696" marR="7696" marT="7696" marB="0" vert="vert270" anchor="b"/>
                </a:tc>
                <a:tc>
                  <a:txBody>
                    <a:bodyPr/>
                    <a:lstStyle/>
                    <a:p>
                      <a:pPr algn="ctr" fontAlgn="b"/>
                      <a:r>
                        <a:rPr lang="pl-PL" sz="800" u="none" strike="noStrike">
                          <a:effectLst/>
                        </a:rPr>
                        <a:t>okulistyka</a:t>
                      </a:r>
                      <a:endParaRPr lang="pl-PL" sz="800" b="0" i="0" u="none" strike="noStrike">
                        <a:effectLst/>
                        <a:latin typeface="Arial Narrow"/>
                      </a:endParaRPr>
                    </a:p>
                  </a:txBody>
                  <a:tcPr marL="7696" marR="7696" marT="7696" marB="0" vert="vert270" anchor="b"/>
                </a:tc>
                <a:tc>
                  <a:txBody>
                    <a:bodyPr/>
                    <a:lstStyle/>
                    <a:p>
                      <a:pPr algn="ctr" fontAlgn="b"/>
                      <a:r>
                        <a:rPr lang="pl-PL" sz="800" u="none" strike="noStrike">
                          <a:effectLst/>
                        </a:rPr>
                        <a:t>onkologia i hematologia dziecięca</a:t>
                      </a:r>
                      <a:endParaRPr lang="pl-PL" sz="800" b="0" i="0" u="none" strike="noStrike">
                        <a:effectLst/>
                        <a:latin typeface="Arial Narrow"/>
                      </a:endParaRPr>
                    </a:p>
                  </a:txBody>
                  <a:tcPr marL="7696" marR="7696" marT="7696" marB="0" vert="vert270" anchor="b"/>
                </a:tc>
                <a:tc>
                  <a:txBody>
                    <a:bodyPr/>
                    <a:lstStyle/>
                    <a:p>
                      <a:pPr algn="ctr" fontAlgn="b"/>
                      <a:r>
                        <a:rPr lang="pl-PL" sz="800" u="none" strike="noStrike">
                          <a:effectLst/>
                        </a:rPr>
                        <a:t>onkologia kliniczna</a:t>
                      </a:r>
                      <a:endParaRPr lang="pl-PL" sz="800" b="0" i="0" u="none" strike="noStrike">
                        <a:effectLst/>
                        <a:latin typeface="Arial Narrow"/>
                      </a:endParaRPr>
                    </a:p>
                  </a:txBody>
                  <a:tcPr marL="7696" marR="7696" marT="7696" marB="0" vert="vert270" anchor="b"/>
                </a:tc>
                <a:tc>
                  <a:txBody>
                    <a:bodyPr/>
                    <a:lstStyle/>
                    <a:p>
                      <a:pPr algn="ctr" fontAlgn="b"/>
                      <a:r>
                        <a:rPr lang="pl-PL" sz="800" u="none" strike="noStrike">
                          <a:effectLst/>
                        </a:rPr>
                        <a:t>ortopedia i traumat. narz. ruchu</a:t>
                      </a:r>
                      <a:endParaRPr lang="pl-PL" sz="800" b="0" i="0" u="none" strike="noStrike">
                        <a:effectLst/>
                        <a:latin typeface="Arial Narrow"/>
                      </a:endParaRPr>
                    </a:p>
                  </a:txBody>
                  <a:tcPr marL="7696" marR="7696" marT="7696" marB="0" vert="vert270" anchor="b"/>
                </a:tc>
                <a:tc>
                  <a:txBody>
                    <a:bodyPr/>
                    <a:lstStyle/>
                    <a:p>
                      <a:pPr algn="ctr" fontAlgn="b"/>
                      <a:r>
                        <a:rPr lang="pl-PL" sz="800" u="none" strike="noStrike">
                          <a:effectLst/>
                        </a:rPr>
                        <a:t>otorynolaryngologia</a:t>
                      </a:r>
                      <a:endParaRPr lang="pl-PL" sz="800" b="0" i="0" u="none" strike="noStrike">
                        <a:effectLst/>
                        <a:latin typeface="Arial Narrow"/>
                      </a:endParaRPr>
                    </a:p>
                  </a:txBody>
                  <a:tcPr marL="7696" marR="7696" marT="7696" marB="0" vert="vert270" anchor="b"/>
                </a:tc>
                <a:tc>
                  <a:txBody>
                    <a:bodyPr/>
                    <a:lstStyle/>
                    <a:p>
                      <a:pPr algn="ctr" fontAlgn="b"/>
                      <a:r>
                        <a:rPr lang="pl-PL" sz="800" u="none" strike="noStrike">
                          <a:effectLst/>
                        </a:rPr>
                        <a:t>pediatria</a:t>
                      </a:r>
                      <a:endParaRPr lang="pl-PL" sz="800" b="0" i="0" u="none" strike="noStrike">
                        <a:effectLst/>
                        <a:latin typeface="Arial Narrow"/>
                      </a:endParaRPr>
                    </a:p>
                  </a:txBody>
                  <a:tcPr marL="7696" marR="7696" marT="7696" marB="0" vert="vert270" anchor="b"/>
                </a:tc>
                <a:tc>
                  <a:txBody>
                    <a:bodyPr/>
                    <a:lstStyle/>
                    <a:p>
                      <a:pPr algn="ctr" fontAlgn="b"/>
                      <a:r>
                        <a:rPr lang="pl-PL" sz="800" u="none" strike="noStrike">
                          <a:effectLst/>
                        </a:rPr>
                        <a:t>położnictwo i ginekologia</a:t>
                      </a:r>
                      <a:endParaRPr lang="pl-PL" sz="800" b="0" i="0" u="none" strike="noStrike">
                        <a:effectLst/>
                        <a:latin typeface="Arial Narrow"/>
                      </a:endParaRPr>
                    </a:p>
                  </a:txBody>
                  <a:tcPr marL="7696" marR="7696" marT="7696" marB="0" vert="vert270" anchor="b"/>
                </a:tc>
                <a:tc>
                  <a:txBody>
                    <a:bodyPr/>
                    <a:lstStyle/>
                    <a:p>
                      <a:pPr algn="ctr" fontAlgn="b"/>
                      <a:r>
                        <a:rPr lang="pl-PL" sz="800" u="none" strike="noStrike">
                          <a:effectLst/>
                        </a:rPr>
                        <a:t>radioterapia/ med. nuklearna</a:t>
                      </a:r>
                      <a:endParaRPr lang="pl-PL" sz="800" b="0" i="0" u="none" strike="noStrike">
                        <a:effectLst/>
                        <a:latin typeface="Arial Narrow"/>
                      </a:endParaRPr>
                    </a:p>
                  </a:txBody>
                  <a:tcPr marL="7696" marR="7696" marT="7696" marB="0" vert="vert270" anchor="b"/>
                </a:tc>
                <a:tc>
                  <a:txBody>
                    <a:bodyPr/>
                    <a:lstStyle/>
                    <a:p>
                      <a:pPr algn="ctr" fontAlgn="b"/>
                      <a:r>
                        <a:rPr lang="pl-PL" sz="800" u="none" strike="noStrike">
                          <a:effectLst/>
                        </a:rPr>
                        <a:t>reumatologia</a:t>
                      </a:r>
                      <a:endParaRPr lang="pl-PL" sz="800" b="0" i="0" u="none" strike="noStrike">
                        <a:effectLst/>
                        <a:latin typeface="Arial Narrow"/>
                      </a:endParaRPr>
                    </a:p>
                  </a:txBody>
                  <a:tcPr marL="7696" marR="7696" marT="7696" marB="0" vert="vert270" anchor="b"/>
                </a:tc>
                <a:tc>
                  <a:txBody>
                    <a:bodyPr/>
                    <a:lstStyle/>
                    <a:p>
                      <a:pPr algn="ctr" fontAlgn="b"/>
                      <a:r>
                        <a:rPr lang="pl-PL" sz="800" u="none" strike="noStrike">
                          <a:effectLst/>
                        </a:rPr>
                        <a:t>toksykologia kliniczna</a:t>
                      </a:r>
                      <a:endParaRPr lang="pl-PL" sz="800" b="0" i="0" u="none" strike="noStrike">
                        <a:effectLst/>
                        <a:latin typeface="Arial Narrow"/>
                      </a:endParaRPr>
                    </a:p>
                  </a:txBody>
                  <a:tcPr marL="7696" marR="7696" marT="7696" marB="0" vert="vert270" anchor="b"/>
                </a:tc>
                <a:tc>
                  <a:txBody>
                    <a:bodyPr/>
                    <a:lstStyle/>
                    <a:p>
                      <a:pPr algn="ctr" fontAlgn="b"/>
                      <a:r>
                        <a:rPr lang="pl-PL" sz="800" u="none" strike="noStrike">
                          <a:effectLst/>
                        </a:rPr>
                        <a:t>transplantologia kliniczna</a:t>
                      </a:r>
                      <a:endParaRPr lang="pl-PL" sz="800" b="0" i="0" u="none" strike="noStrike">
                        <a:effectLst/>
                        <a:latin typeface="Arial Narrow"/>
                      </a:endParaRPr>
                    </a:p>
                  </a:txBody>
                  <a:tcPr marL="7696" marR="7696" marT="7696" marB="0" vert="vert270" anchor="b"/>
                </a:tc>
                <a:tc>
                  <a:txBody>
                    <a:bodyPr/>
                    <a:lstStyle/>
                    <a:p>
                      <a:pPr algn="ctr" fontAlgn="b"/>
                      <a:r>
                        <a:rPr lang="pl-PL" sz="800" u="none" strike="noStrike">
                          <a:effectLst/>
                        </a:rPr>
                        <a:t>urologia</a:t>
                      </a:r>
                      <a:endParaRPr lang="pl-PL" sz="800" b="0" i="0" u="none" strike="noStrike">
                        <a:effectLst/>
                        <a:latin typeface="Arial Narrow"/>
                      </a:endParaRPr>
                    </a:p>
                  </a:txBody>
                  <a:tcPr marL="7696" marR="7696" marT="7696" marB="0" vert="vert270" anchor="b"/>
                </a:tc>
              </a:tr>
              <a:tr h="153920">
                <a:tc>
                  <a:txBody>
                    <a:bodyPr/>
                    <a:lstStyle/>
                    <a:p>
                      <a:pPr algn="ctr" fontAlgn="ctr"/>
                      <a:r>
                        <a:rPr lang="pl-PL" sz="800" u="none" strike="noStrike">
                          <a:effectLst/>
                        </a:rPr>
                        <a:t>1</a:t>
                      </a:r>
                      <a:endParaRPr lang="pl-PL" sz="800" b="0" i="0" u="none" strike="noStrike">
                        <a:effectLst/>
                        <a:latin typeface="Arial Narrow"/>
                      </a:endParaRPr>
                    </a:p>
                  </a:txBody>
                  <a:tcPr marL="7696" marR="7696" marT="7696" marB="0" anchor="ctr"/>
                </a:tc>
                <a:tc>
                  <a:txBody>
                    <a:bodyPr/>
                    <a:lstStyle/>
                    <a:p>
                      <a:pPr algn="ctr" fontAlgn="ctr"/>
                      <a:r>
                        <a:rPr lang="pl-PL" sz="800" u="none" strike="noStrike">
                          <a:effectLst/>
                        </a:rPr>
                        <a:t>2</a:t>
                      </a:r>
                      <a:endParaRPr lang="pl-PL" sz="800" b="0" i="0" u="none" strike="noStrike">
                        <a:effectLst/>
                        <a:latin typeface="Arial Narrow"/>
                      </a:endParaRPr>
                    </a:p>
                  </a:txBody>
                  <a:tcPr marL="7696" marR="7696" marT="7696" marB="0" anchor="ctr"/>
                </a:tc>
                <a:tc>
                  <a:txBody>
                    <a:bodyPr/>
                    <a:lstStyle/>
                    <a:p>
                      <a:pPr algn="ctr" fontAlgn="ctr"/>
                      <a:r>
                        <a:rPr lang="pl-PL" sz="800" u="none" strike="noStrike">
                          <a:effectLst/>
                        </a:rPr>
                        <a:t>3</a:t>
                      </a:r>
                      <a:endParaRPr lang="pl-PL" sz="800" b="0" i="0" u="none" strike="noStrike">
                        <a:effectLst/>
                        <a:latin typeface="Arial Narrow"/>
                      </a:endParaRPr>
                    </a:p>
                  </a:txBody>
                  <a:tcPr marL="7696" marR="7696" marT="7696" marB="0" anchor="ctr"/>
                </a:tc>
                <a:tc>
                  <a:txBody>
                    <a:bodyPr/>
                    <a:lstStyle/>
                    <a:p>
                      <a:pPr algn="ctr" fontAlgn="ctr"/>
                      <a:r>
                        <a:rPr lang="pl-PL" sz="800" u="none" strike="noStrike">
                          <a:effectLst/>
                        </a:rPr>
                        <a:t>4</a:t>
                      </a:r>
                      <a:endParaRPr lang="pl-PL" sz="800" b="0" i="0" u="none" strike="noStrike">
                        <a:effectLst/>
                        <a:latin typeface="Arial Narrow"/>
                      </a:endParaRPr>
                    </a:p>
                  </a:txBody>
                  <a:tcPr marL="7696" marR="7696" marT="7696" marB="0" anchor="ctr"/>
                </a:tc>
                <a:tc gridSpan="40">
                  <a:txBody>
                    <a:bodyPr/>
                    <a:lstStyle/>
                    <a:p>
                      <a:pPr algn="ctr" fontAlgn="ctr"/>
                      <a:r>
                        <a:rPr lang="pl-PL" sz="800" u="none" strike="noStrike">
                          <a:effectLst/>
                        </a:rPr>
                        <a:t>5</a:t>
                      </a:r>
                      <a:endParaRPr lang="pl-PL" sz="800" b="0" i="0" u="none" strike="noStrike">
                        <a:effectLst/>
                        <a:latin typeface="Arial Narrow"/>
                      </a:endParaRPr>
                    </a:p>
                  </a:txBody>
                  <a:tcPr marL="7696" marR="7696" marT="7696" marB="0" anchor="ct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r>
              <a:tr h="800385">
                <a:tc>
                  <a:txBody>
                    <a:bodyPr/>
                    <a:lstStyle/>
                    <a:p>
                      <a:pPr algn="ctr" fontAlgn="ctr"/>
                      <a:r>
                        <a:rPr lang="pl-PL" sz="800" u="none" strike="noStrike">
                          <a:effectLst/>
                        </a:rPr>
                        <a:t>64</a:t>
                      </a:r>
                      <a:endParaRPr lang="pl-PL" sz="800" b="0" i="0" u="none" strike="noStrike">
                        <a:effectLst/>
                        <a:latin typeface="Arial Narrow"/>
                      </a:endParaRPr>
                    </a:p>
                  </a:txBody>
                  <a:tcPr marL="7696" marR="7696" marT="7696" marB="0" anchor="ctr"/>
                </a:tc>
                <a:tc>
                  <a:txBody>
                    <a:bodyPr/>
                    <a:lstStyle/>
                    <a:p>
                      <a:pPr algn="l" fontAlgn="ctr"/>
                      <a:r>
                        <a:rPr lang="pl-PL" sz="800" u="none" strike="noStrike" dirty="0">
                          <a:effectLst/>
                        </a:rPr>
                        <a:t>5.52.01.0001496</a:t>
                      </a:r>
                      <a:endParaRPr lang="pl-PL" sz="800" b="0" i="0" u="none" strike="noStrike" dirty="0">
                        <a:effectLst/>
                        <a:latin typeface="Arial Narrow"/>
                      </a:endParaRPr>
                    </a:p>
                  </a:txBody>
                  <a:tcPr marL="7696" marR="7696" marT="7696" marB="0" anchor="ctr"/>
                </a:tc>
                <a:tc>
                  <a:txBody>
                    <a:bodyPr/>
                    <a:lstStyle/>
                    <a:p>
                      <a:pPr algn="l" fontAlgn="ctr"/>
                      <a:r>
                        <a:rPr lang="pl-PL" sz="1200" u="none" strike="noStrike" dirty="0" err="1">
                          <a:solidFill>
                            <a:srgbClr val="FF0000"/>
                          </a:solidFill>
                          <a:effectLst/>
                        </a:rPr>
                        <a:t>Endowaskularne</a:t>
                      </a:r>
                      <a:r>
                        <a:rPr lang="pl-PL" sz="1200" u="none" strike="noStrike" dirty="0">
                          <a:solidFill>
                            <a:srgbClr val="FF0000"/>
                          </a:solidFill>
                          <a:effectLst/>
                        </a:rPr>
                        <a:t> zaopatrzenie tętniaków aorty obejmujących tętnice trzewne i nerkowe</a:t>
                      </a:r>
                      <a:endParaRPr lang="pl-PL" sz="1200" b="0" i="0" u="none" strike="noStrike" dirty="0">
                        <a:solidFill>
                          <a:srgbClr val="FF0000"/>
                        </a:solidFill>
                        <a:effectLst/>
                        <a:latin typeface="Arial Narrow"/>
                      </a:endParaRPr>
                    </a:p>
                  </a:txBody>
                  <a:tcPr marL="7696" marR="7696" marT="7696" marB="0" anchor="ctr"/>
                </a:tc>
                <a:tc>
                  <a:txBody>
                    <a:bodyPr/>
                    <a:lstStyle/>
                    <a:p>
                      <a:pPr algn="ctr" fontAlgn="ctr"/>
                      <a:r>
                        <a:rPr lang="pl-PL" sz="1000" u="none" strike="noStrike">
                          <a:effectLst/>
                        </a:rPr>
                        <a:t>288</a:t>
                      </a:r>
                      <a:endParaRPr lang="pl-PL" sz="1000" b="1" i="0" u="none" strike="noStrike">
                        <a:effectLst/>
                        <a:latin typeface="Arial Narrow"/>
                      </a:endParaRPr>
                    </a:p>
                  </a:txBody>
                  <a:tcPr marL="7696" marR="7696" marT="7696" marB="0" anchor="ctr"/>
                </a:tc>
                <a:tc>
                  <a:txBody>
                    <a:bodyPr/>
                    <a:lstStyle/>
                    <a:p>
                      <a:pPr algn="ctr" fontAlgn="ctr"/>
                      <a:r>
                        <a:rPr lang="pl-PL" sz="800" u="none" strike="noStrike">
                          <a:effectLst/>
                        </a:rPr>
                        <a:t> </a:t>
                      </a:r>
                      <a:endParaRPr lang="pl-PL" sz="800" b="0" i="0" u="none" strike="noStrike">
                        <a:effectLst/>
                        <a:latin typeface="Arial Narrow"/>
                      </a:endParaRPr>
                    </a:p>
                  </a:txBody>
                  <a:tcPr marL="7696" marR="7696" marT="7696" marB="0" anchor="ctr"/>
                </a:tc>
                <a:tc>
                  <a:txBody>
                    <a:bodyPr/>
                    <a:lstStyle/>
                    <a:p>
                      <a:pPr algn="ctr" fontAlgn="ctr"/>
                      <a:r>
                        <a:rPr lang="pl-PL" sz="800" u="none" strike="noStrike">
                          <a:effectLst/>
                        </a:rPr>
                        <a:t> </a:t>
                      </a:r>
                      <a:endParaRPr lang="pl-PL" sz="800" b="0" i="0" u="none" strike="noStrike">
                        <a:effectLst/>
                        <a:latin typeface="Arial Narrow"/>
                      </a:endParaRPr>
                    </a:p>
                  </a:txBody>
                  <a:tcPr marL="7696" marR="7696" marT="7696" marB="0" anchor="ctr"/>
                </a:tc>
                <a:tc>
                  <a:txBody>
                    <a:bodyPr/>
                    <a:lstStyle/>
                    <a:p>
                      <a:pPr algn="ctr" fontAlgn="ctr"/>
                      <a:r>
                        <a:rPr lang="pl-PL" sz="800" u="none" strike="noStrike">
                          <a:effectLst/>
                        </a:rPr>
                        <a:t> </a:t>
                      </a:r>
                      <a:endParaRPr lang="pl-PL" sz="800" b="0" i="0" u="none" strike="noStrike">
                        <a:effectLst/>
                        <a:latin typeface="Arial Narrow"/>
                      </a:endParaRPr>
                    </a:p>
                  </a:txBody>
                  <a:tcPr marL="7696" marR="7696" marT="7696" marB="0" anchor="ctr"/>
                </a:tc>
                <a:tc>
                  <a:txBody>
                    <a:bodyPr/>
                    <a:lstStyle/>
                    <a:p>
                      <a:pPr algn="ctr" fontAlgn="ctr"/>
                      <a:r>
                        <a:rPr lang="pl-PL" sz="800" u="none" strike="noStrike">
                          <a:effectLst/>
                        </a:rPr>
                        <a:t> </a:t>
                      </a:r>
                      <a:endParaRPr lang="pl-PL" sz="800" b="0" i="0" u="none" strike="noStrike">
                        <a:effectLst/>
                        <a:latin typeface="Arial Narrow"/>
                      </a:endParaRPr>
                    </a:p>
                  </a:txBody>
                  <a:tcPr marL="7696" marR="7696" marT="7696" marB="0" anchor="ctr"/>
                </a:tc>
                <a:tc>
                  <a:txBody>
                    <a:bodyPr/>
                    <a:lstStyle/>
                    <a:p>
                      <a:pPr algn="ctr" fontAlgn="ctr"/>
                      <a:r>
                        <a:rPr lang="pl-PL" sz="800" u="none" strike="noStrike">
                          <a:effectLst/>
                        </a:rPr>
                        <a:t> </a:t>
                      </a:r>
                      <a:endParaRPr lang="pl-PL" sz="800" b="0" i="0" u="none" strike="noStrike">
                        <a:effectLst/>
                        <a:latin typeface="Arial Narrow"/>
                      </a:endParaRPr>
                    </a:p>
                  </a:txBody>
                  <a:tcPr marL="7696" marR="7696" marT="7696" marB="0" anchor="ctr"/>
                </a:tc>
                <a:tc>
                  <a:txBody>
                    <a:bodyPr/>
                    <a:lstStyle/>
                    <a:p>
                      <a:pPr algn="ctr" fontAlgn="ctr"/>
                      <a:r>
                        <a:rPr lang="pl-PL" sz="800" u="none" strike="noStrike">
                          <a:effectLst/>
                        </a:rPr>
                        <a:t> </a:t>
                      </a:r>
                      <a:endParaRPr lang="pl-PL" sz="800" b="0" i="0" u="none" strike="noStrike">
                        <a:effectLst/>
                        <a:latin typeface="Arial Narrow"/>
                      </a:endParaRPr>
                    </a:p>
                  </a:txBody>
                  <a:tcPr marL="7696" marR="7696" marT="7696" marB="0" anchor="ctr"/>
                </a:tc>
                <a:tc>
                  <a:txBody>
                    <a:bodyPr/>
                    <a:lstStyle/>
                    <a:p>
                      <a:pPr algn="ctr" fontAlgn="ctr"/>
                      <a:r>
                        <a:rPr lang="pl-PL" sz="800" u="none" strike="noStrike">
                          <a:effectLst/>
                        </a:rPr>
                        <a:t>X</a:t>
                      </a:r>
                      <a:endParaRPr lang="pl-PL" sz="800" b="0" i="0" u="none" strike="noStrike">
                        <a:effectLst/>
                        <a:latin typeface="Arial Narrow"/>
                      </a:endParaRPr>
                    </a:p>
                  </a:txBody>
                  <a:tcPr marL="7696" marR="7696" marT="7696" marB="0" anchor="ctr"/>
                </a:tc>
                <a:tc>
                  <a:txBody>
                    <a:bodyPr/>
                    <a:lstStyle/>
                    <a:p>
                      <a:pPr algn="ctr" fontAlgn="ctr"/>
                      <a:r>
                        <a:rPr lang="pl-PL" sz="800" u="none" strike="noStrike">
                          <a:effectLst/>
                        </a:rPr>
                        <a:t> </a:t>
                      </a:r>
                      <a:endParaRPr lang="pl-PL" sz="800" b="0" i="0" u="none" strike="noStrike">
                        <a:effectLst/>
                        <a:latin typeface="Arial Narrow"/>
                      </a:endParaRPr>
                    </a:p>
                  </a:txBody>
                  <a:tcPr marL="7696" marR="7696" marT="7696" marB="0" anchor="ctr"/>
                </a:tc>
                <a:tc>
                  <a:txBody>
                    <a:bodyPr/>
                    <a:lstStyle/>
                    <a:p>
                      <a:pPr algn="ctr" fontAlgn="ctr"/>
                      <a:r>
                        <a:rPr lang="pl-PL" sz="800" u="none" strike="noStrike">
                          <a:effectLst/>
                        </a:rPr>
                        <a:t> </a:t>
                      </a:r>
                      <a:endParaRPr lang="pl-PL" sz="800" b="0" i="0" u="none" strike="noStrike">
                        <a:effectLst/>
                        <a:latin typeface="Arial Narrow"/>
                      </a:endParaRPr>
                    </a:p>
                  </a:txBody>
                  <a:tcPr marL="7696" marR="7696" marT="7696" marB="0" anchor="ctr"/>
                </a:tc>
                <a:tc>
                  <a:txBody>
                    <a:bodyPr/>
                    <a:lstStyle/>
                    <a:p>
                      <a:pPr algn="ctr" fontAlgn="ctr"/>
                      <a:r>
                        <a:rPr lang="pl-PL" sz="800" u="none" strike="noStrike">
                          <a:effectLst/>
                        </a:rPr>
                        <a:t> </a:t>
                      </a:r>
                      <a:endParaRPr lang="pl-PL" sz="800" b="0" i="0" u="none" strike="noStrike">
                        <a:effectLst/>
                        <a:latin typeface="Arial Narrow"/>
                      </a:endParaRPr>
                    </a:p>
                  </a:txBody>
                  <a:tcPr marL="7696" marR="7696" marT="7696" marB="0" anchor="ctr"/>
                </a:tc>
                <a:tc>
                  <a:txBody>
                    <a:bodyPr/>
                    <a:lstStyle/>
                    <a:p>
                      <a:pPr algn="ctr" fontAlgn="ctr"/>
                      <a:r>
                        <a:rPr lang="pl-PL" sz="800" u="none" strike="noStrike">
                          <a:effectLst/>
                        </a:rPr>
                        <a:t> </a:t>
                      </a:r>
                      <a:endParaRPr lang="pl-PL" sz="800" b="0" i="0" u="none" strike="noStrike">
                        <a:effectLst/>
                        <a:latin typeface="Arial Narrow"/>
                      </a:endParaRPr>
                    </a:p>
                  </a:txBody>
                  <a:tcPr marL="7696" marR="7696" marT="7696" marB="0" anchor="ctr"/>
                </a:tc>
                <a:tc>
                  <a:txBody>
                    <a:bodyPr/>
                    <a:lstStyle/>
                    <a:p>
                      <a:pPr algn="ctr" fontAlgn="ctr"/>
                      <a:r>
                        <a:rPr lang="pl-PL" sz="800" u="none" strike="noStrike">
                          <a:effectLst/>
                        </a:rPr>
                        <a:t> </a:t>
                      </a:r>
                      <a:endParaRPr lang="pl-PL" sz="800" b="0" i="0" u="none" strike="noStrike">
                        <a:effectLst/>
                        <a:latin typeface="Arial Narrow"/>
                      </a:endParaRPr>
                    </a:p>
                  </a:txBody>
                  <a:tcPr marL="7696" marR="7696" marT="7696" marB="0" anchor="ctr"/>
                </a:tc>
                <a:tc>
                  <a:txBody>
                    <a:bodyPr/>
                    <a:lstStyle/>
                    <a:p>
                      <a:pPr algn="ctr" fontAlgn="ctr"/>
                      <a:r>
                        <a:rPr lang="pl-PL" sz="800" u="none" strike="noStrike">
                          <a:effectLst/>
                        </a:rPr>
                        <a:t> </a:t>
                      </a:r>
                      <a:endParaRPr lang="pl-PL" sz="800" b="0" i="0" u="none" strike="noStrike">
                        <a:effectLst/>
                        <a:latin typeface="Arial Narrow"/>
                      </a:endParaRPr>
                    </a:p>
                  </a:txBody>
                  <a:tcPr marL="7696" marR="7696" marT="7696" marB="0" anchor="ctr"/>
                </a:tc>
                <a:tc>
                  <a:txBody>
                    <a:bodyPr/>
                    <a:lstStyle/>
                    <a:p>
                      <a:pPr algn="ctr" fontAlgn="ctr"/>
                      <a:r>
                        <a:rPr lang="pl-PL" sz="800" u="none" strike="noStrike">
                          <a:effectLst/>
                        </a:rPr>
                        <a:t> </a:t>
                      </a:r>
                      <a:endParaRPr lang="pl-PL" sz="800" b="0" i="0" u="none" strike="noStrike">
                        <a:effectLst/>
                        <a:latin typeface="Arial Narrow"/>
                      </a:endParaRPr>
                    </a:p>
                  </a:txBody>
                  <a:tcPr marL="7696" marR="7696" marT="7696" marB="0" anchor="ctr"/>
                </a:tc>
                <a:tc>
                  <a:txBody>
                    <a:bodyPr/>
                    <a:lstStyle/>
                    <a:p>
                      <a:pPr algn="ctr" fontAlgn="ctr"/>
                      <a:r>
                        <a:rPr lang="pl-PL" sz="800" u="none" strike="noStrike">
                          <a:effectLst/>
                        </a:rPr>
                        <a:t> </a:t>
                      </a:r>
                      <a:endParaRPr lang="pl-PL" sz="800" b="0" i="0" u="none" strike="noStrike">
                        <a:effectLst/>
                        <a:latin typeface="Arial Narrow"/>
                      </a:endParaRPr>
                    </a:p>
                  </a:txBody>
                  <a:tcPr marL="7696" marR="7696" marT="7696" marB="0" anchor="ctr"/>
                </a:tc>
                <a:tc>
                  <a:txBody>
                    <a:bodyPr/>
                    <a:lstStyle/>
                    <a:p>
                      <a:pPr algn="ctr" fontAlgn="ctr"/>
                      <a:r>
                        <a:rPr lang="pl-PL" sz="800" u="none" strike="noStrike">
                          <a:effectLst/>
                        </a:rPr>
                        <a:t> </a:t>
                      </a:r>
                      <a:endParaRPr lang="pl-PL" sz="800" b="0" i="0" u="none" strike="noStrike">
                        <a:effectLst/>
                        <a:latin typeface="Arial Narrow"/>
                      </a:endParaRPr>
                    </a:p>
                  </a:txBody>
                  <a:tcPr marL="7696" marR="7696" marT="7696" marB="0" anchor="ctr"/>
                </a:tc>
                <a:tc>
                  <a:txBody>
                    <a:bodyPr/>
                    <a:lstStyle/>
                    <a:p>
                      <a:pPr algn="ctr" fontAlgn="ctr"/>
                      <a:r>
                        <a:rPr lang="pl-PL" sz="800" u="none" strike="noStrike">
                          <a:effectLst/>
                        </a:rPr>
                        <a:t> </a:t>
                      </a:r>
                      <a:endParaRPr lang="pl-PL" sz="800" b="0" i="0" u="none" strike="noStrike">
                        <a:effectLst/>
                        <a:latin typeface="Arial Narrow"/>
                      </a:endParaRPr>
                    </a:p>
                  </a:txBody>
                  <a:tcPr marL="7696" marR="7696" marT="7696" marB="0" anchor="ctr"/>
                </a:tc>
                <a:tc>
                  <a:txBody>
                    <a:bodyPr/>
                    <a:lstStyle/>
                    <a:p>
                      <a:pPr algn="ctr" fontAlgn="ctr"/>
                      <a:r>
                        <a:rPr lang="pl-PL" sz="800" u="none" strike="noStrike">
                          <a:effectLst/>
                        </a:rPr>
                        <a:t> </a:t>
                      </a:r>
                      <a:endParaRPr lang="pl-PL" sz="800" b="0" i="0" u="none" strike="noStrike">
                        <a:effectLst/>
                        <a:latin typeface="Arial Narrow"/>
                      </a:endParaRPr>
                    </a:p>
                  </a:txBody>
                  <a:tcPr marL="7696" marR="7696" marT="7696" marB="0" anchor="ctr"/>
                </a:tc>
                <a:tc>
                  <a:txBody>
                    <a:bodyPr/>
                    <a:lstStyle/>
                    <a:p>
                      <a:pPr algn="ctr" fontAlgn="ctr"/>
                      <a:r>
                        <a:rPr lang="pl-PL" sz="800" u="none" strike="noStrike">
                          <a:effectLst/>
                        </a:rPr>
                        <a:t> </a:t>
                      </a:r>
                      <a:endParaRPr lang="pl-PL" sz="800" b="0" i="0" u="none" strike="noStrike">
                        <a:effectLst/>
                        <a:latin typeface="Arial Narrow"/>
                      </a:endParaRPr>
                    </a:p>
                  </a:txBody>
                  <a:tcPr marL="7696" marR="7696" marT="7696" marB="0" anchor="ctr"/>
                </a:tc>
                <a:tc>
                  <a:txBody>
                    <a:bodyPr/>
                    <a:lstStyle/>
                    <a:p>
                      <a:pPr algn="ctr" fontAlgn="ctr"/>
                      <a:r>
                        <a:rPr lang="pl-PL" sz="800" u="none" strike="noStrike">
                          <a:effectLst/>
                        </a:rPr>
                        <a:t> </a:t>
                      </a:r>
                      <a:endParaRPr lang="pl-PL" sz="800" b="0" i="0" u="none" strike="noStrike">
                        <a:effectLst/>
                        <a:latin typeface="Arial Narrow"/>
                      </a:endParaRPr>
                    </a:p>
                  </a:txBody>
                  <a:tcPr marL="7696" marR="7696" marT="7696" marB="0" anchor="ctr"/>
                </a:tc>
                <a:tc>
                  <a:txBody>
                    <a:bodyPr/>
                    <a:lstStyle/>
                    <a:p>
                      <a:pPr algn="ctr" fontAlgn="ctr"/>
                      <a:r>
                        <a:rPr lang="pl-PL" sz="800" u="none" strike="noStrike">
                          <a:effectLst/>
                        </a:rPr>
                        <a:t> </a:t>
                      </a:r>
                      <a:endParaRPr lang="pl-PL" sz="800" b="0" i="0" u="none" strike="noStrike">
                        <a:effectLst/>
                        <a:latin typeface="Arial Narrow"/>
                      </a:endParaRPr>
                    </a:p>
                  </a:txBody>
                  <a:tcPr marL="7696" marR="7696" marT="7696" marB="0" anchor="ctr"/>
                </a:tc>
                <a:tc>
                  <a:txBody>
                    <a:bodyPr/>
                    <a:lstStyle/>
                    <a:p>
                      <a:pPr algn="ctr" fontAlgn="ctr"/>
                      <a:r>
                        <a:rPr lang="pl-PL" sz="800" u="none" strike="noStrike">
                          <a:effectLst/>
                        </a:rPr>
                        <a:t> </a:t>
                      </a:r>
                      <a:endParaRPr lang="pl-PL" sz="800" b="0" i="0" u="none" strike="noStrike">
                        <a:effectLst/>
                        <a:latin typeface="Arial Narrow"/>
                      </a:endParaRPr>
                    </a:p>
                  </a:txBody>
                  <a:tcPr marL="7696" marR="7696" marT="7696" marB="0" anchor="ctr"/>
                </a:tc>
                <a:tc>
                  <a:txBody>
                    <a:bodyPr/>
                    <a:lstStyle/>
                    <a:p>
                      <a:pPr algn="ctr" fontAlgn="ctr"/>
                      <a:r>
                        <a:rPr lang="pl-PL" sz="800" u="none" strike="noStrike">
                          <a:effectLst/>
                        </a:rPr>
                        <a:t> </a:t>
                      </a:r>
                      <a:endParaRPr lang="pl-PL" sz="800" b="0" i="0" u="none" strike="noStrike">
                        <a:effectLst/>
                        <a:latin typeface="Arial Narrow"/>
                      </a:endParaRPr>
                    </a:p>
                  </a:txBody>
                  <a:tcPr marL="7696" marR="7696" marT="7696" marB="0" anchor="ctr"/>
                </a:tc>
                <a:tc>
                  <a:txBody>
                    <a:bodyPr/>
                    <a:lstStyle/>
                    <a:p>
                      <a:pPr algn="ctr" fontAlgn="ctr"/>
                      <a:r>
                        <a:rPr lang="pl-PL" sz="800" u="none" strike="noStrike">
                          <a:effectLst/>
                        </a:rPr>
                        <a:t> </a:t>
                      </a:r>
                      <a:endParaRPr lang="pl-PL" sz="800" b="0" i="0" u="none" strike="noStrike">
                        <a:effectLst/>
                        <a:latin typeface="Arial Narrow"/>
                      </a:endParaRPr>
                    </a:p>
                  </a:txBody>
                  <a:tcPr marL="7696" marR="7696" marT="7696" marB="0" anchor="ctr"/>
                </a:tc>
                <a:tc>
                  <a:txBody>
                    <a:bodyPr/>
                    <a:lstStyle/>
                    <a:p>
                      <a:pPr algn="ctr" fontAlgn="ctr"/>
                      <a:r>
                        <a:rPr lang="pl-PL" sz="800" u="none" strike="noStrike">
                          <a:effectLst/>
                        </a:rPr>
                        <a:t> </a:t>
                      </a:r>
                      <a:endParaRPr lang="pl-PL" sz="800" b="0" i="0" u="none" strike="noStrike">
                        <a:effectLst/>
                        <a:latin typeface="Arial Narrow"/>
                      </a:endParaRPr>
                    </a:p>
                  </a:txBody>
                  <a:tcPr marL="7696" marR="7696" marT="7696" marB="0" anchor="ctr"/>
                </a:tc>
                <a:tc>
                  <a:txBody>
                    <a:bodyPr/>
                    <a:lstStyle/>
                    <a:p>
                      <a:pPr algn="ctr" fontAlgn="ctr"/>
                      <a:r>
                        <a:rPr lang="pl-PL" sz="800" u="none" strike="noStrike">
                          <a:effectLst/>
                        </a:rPr>
                        <a:t> </a:t>
                      </a:r>
                      <a:endParaRPr lang="pl-PL" sz="800" b="0" i="0" u="none" strike="noStrike">
                        <a:effectLst/>
                        <a:latin typeface="Arial Narrow"/>
                      </a:endParaRPr>
                    </a:p>
                  </a:txBody>
                  <a:tcPr marL="7696" marR="7696" marT="7696" marB="0" anchor="ctr"/>
                </a:tc>
                <a:tc>
                  <a:txBody>
                    <a:bodyPr/>
                    <a:lstStyle/>
                    <a:p>
                      <a:pPr algn="ctr" fontAlgn="ctr"/>
                      <a:r>
                        <a:rPr lang="pl-PL" sz="800" u="none" strike="noStrike">
                          <a:effectLst/>
                        </a:rPr>
                        <a:t> </a:t>
                      </a:r>
                      <a:endParaRPr lang="pl-PL" sz="800" b="0" i="0" u="none" strike="noStrike">
                        <a:effectLst/>
                        <a:latin typeface="Arial Narrow"/>
                      </a:endParaRPr>
                    </a:p>
                  </a:txBody>
                  <a:tcPr marL="7696" marR="7696" marT="7696" marB="0" anchor="ctr"/>
                </a:tc>
                <a:tc>
                  <a:txBody>
                    <a:bodyPr/>
                    <a:lstStyle/>
                    <a:p>
                      <a:pPr algn="ctr" fontAlgn="ctr"/>
                      <a:r>
                        <a:rPr lang="pl-PL" sz="800" u="none" strike="noStrike">
                          <a:effectLst/>
                        </a:rPr>
                        <a:t> </a:t>
                      </a:r>
                      <a:endParaRPr lang="pl-PL" sz="800" b="0" i="0" u="none" strike="noStrike">
                        <a:effectLst/>
                        <a:latin typeface="Arial Narrow"/>
                      </a:endParaRPr>
                    </a:p>
                  </a:txBody>
                  <a:tcPr marL="7696" marR="7696" marT="7696" marB="0" anchor="ctr"/>
                </a:tc>
                <a:tc>
                  <a:txBody>
                    <a:bodyPr/>
                    <a:lstStyle/>
                    <a:p>
                      <a:pPr algn="ctr" fontAlgn="ctr"/>
                      <a:r>
                        <a:rPr lang="pl-PL" sz="800" u="none" strike="noStrike">
                          <a:effectLst/>
                        </a:rPr>
                        <a:t> </a:t>
                      </a:r>
                      <a:endParaRPr lang="pl-PL" sz="800" b="0" i="0" u="none" strike="noStrike">
                        <a:effectLst/>
                        <a:latin typeface="Arial Narrow"/>
                      </a:endParaRPr>
                    </a:p>
                  </a:txBody>
                  <a:tcPr marL="7696" marR="7696" marT="7696" marB="0" anchor="ctr"/>
                </a:tc>
                <a:tc>
                  <a:txBody>
                    <a:bodyPr/>
                    <a:lstStyle/>
                    <a:p>
                      <a:pPr algn="ctr" fontAlgn="ctr"/>
                      <a:r>
                        <a:rPr lang="pl-PL" sz="800" u="none" strike="noStrike">
                          <a:effectLst/>
                        </a:rPr>
                        <a:t> </a:t>
                      </a:r>
                      <a:endParaRPr lang="pl-PL" sz="800" b="0" i="0" u="none" strike="noStrike">
                        <a:effectLst/>
                        <a:latin typeface="Arial Narrow"/>
                      </a:endParaRPr>
                    </a:p>
                  </a:txBody>
                  <a:tcPr marL="7696" marR="7696" marT="7696" marB="0" anchor="ctr"/>
                </a:tc>
                <a:tc>
                  <a:txBody>
                    <a:bodyPr/>
                    <a:lstStyle/>
                    <a:p>
                      <a:pPr algn="ctr" fontAlgn="ctr"/>
                      <a:r>
                        <a:rPr lang="pl-PL" sz="800" u="none" strike="noStrike">
                          <a:effectLst/>
                        </a:rPr>
                        <a:t> </a:t>
                      </a:r>
                      <a:endParaRPr lang="pl-PL" sz="800" b="0" i="0" u="none" strike="noStrike">
                        <a:effectLst/>
                        <a:latin typeface="Arial Narrow"/>
                      </a:endParaRPr>
                    </a:p>
                  </a:txBody>
                  <a:tcPr marL="7696" marR="7696" marT="7696" marB="0" anchor="ctr"/>
                </a:tc>
                <a:tc>
                  <a:txBody>
                    <a:bodyPr/>
                    <a:lstStyle/>
                    <a:p>
                      <a:pPr algn="ctr" fontAlgn="ctr"/>
                      <a:r>
                        <a:rPr lang="pl-PL" sz="800" u="none" strike="noStrike">
                          <a:effectLst/>
                        </a:rPr>
                        <a:t> </a:t>
                      </a:r>
                      <a:endParaRPr lang="pl-PL" sz="800" b="0" i="0" u="none" strike="noStrike">
                        <a:effectLst/>
                        <a:latin typeface="Arial Narrow"/>
                      </a:endParaRPr>
                    </a:p>
                  </a:txBody>
                  <a:tcPr marL="7696" marR="7696" marT="7696" marB="0" anchor="ctr"/>
                </a:tc>
                <a:tc>
                  <a:txBody>
                    <a:bodyPr/>
                    <a:lstStyle/>
                    <a:p>
                      <a:pPr algn="ctr" fontAlgn="ctr"/>
                      <a:r>
                        <a:rPr lang="pl-PL" sz="800" u="none" strike="noStrike">
                          <a:effectLst/>
                        </a:rPr>
                        <a:t> </a:t>
                      </a:r>
                      <a:endParaRPr lang="pl-PL" sz="800" b="0" i="0" u="none" strike="noStrike">
                        <a:effectLst/>
                        <a:latin typeface="Arial Narrow"/>
                      </a:endParaRPr>
                    </a:p>
                  </a:txBody>
                  <a:tcPr marL="7696" marR="7696" marT="7696" marB="0" anchor="ctr"/>
                </a:tc>
                <a:tc>
                  <a:txBody>
                    <a:bodyPr/>
                    <a:lstStyle/>
                    <a:p>
                      <a:pPr algn="ctr" fontAlgn="ctr"/>
                      <a:r>
                        <a:rPr lang="pl-PL" sz="800" u="none" strike="noStrike">
                          <a:effectLst/>
                        </a:rPr>
                        <a:t> </a:t>
                      </a:r>
                      <a:endParaRPr lang="pl-PL" sz="800" b="0" i="0" u="none" strike="noStrike">
                        <a:effectLst/>
                        <a:latin typeface="Arial Narrow"/>
                      </a:endParaRPr>
                    </a:p>
                  </a:txBody>
                  <a:tcPr marL="7696" marR="7696" marT="7696" marB="0" anchor="ctr"/>
                </a:tc>
                <a:tc>
                  <a:txBody>
                    <a:bodyPr/>
                    <a:lstStyle/>
                    <a:p>
                      <a:pPr algn="ctr" fontAlgn="ctr"/>
                      <a:r>
                        <a:rPr lang="pl-PL" sz="800" u="none" strike="noStrike">
                          <a:effectLst/>
                        </a:rPr>
                        <a:t> </a:t>
                      </a:r>
                      <a:endParaRPr lang="pl-PL" sz="800" b="0" i="0" u="none" strike="noStrike">
                        <a:effectLst/>
                        <a:latin typeface="Arial Narrow"/>
                      </a:endParaRPr>
                    </a:p>
                  </a:txBody>
                  <a:tcPr marL="7696" marR="7696" marT="7696" marB="0" anchor="ctr"/>
                </a:tc>
                <a:tc>
                  <a:txBody>
                    <a:bodyPr/>
                    <a:lstStyle/>
                    <a:p>
                      <a:pPr algn="ctr" fontAlgn="ctr"/>
                      <a:r>
                        <a:rPr lang="pl-PL" sz="800" u="none" strike="noStrike">
                          <a:effectLst/>
                        </a:rPr>
                        <a:t> </a:t>
                      </a:r>
                      <a:endParaRPr lang="pl-PL" sz="800" b="0" i="0" u="none" strike="noStrike">
                        <a:effectLst/>
                        <a:latin typeface="Arial Narrow"/>
                      </a:endParaRPr>
                    </a:p>
                  </a:txBody>
                  <a:tcPr marL="7696" marR="7696" marT="7696" marB="0" anchor="ctr"/>
                </a:tc>
                <a:tc>
                  <a:txBody>
                    <a:bodyPr/>
                    <a:lstStyle/>
                    <a:p>
                      <a:pPr algn="ctr" fontAlgn="ctr"/>
                      <a:r>
                        <a:rPr lang="pl-PL" sz="800" u="none" strike="noStrike">
                          <a:effectLst/>
                        </a:rPr>
                        <a:t> </a:t>
                      </a:r>
                      <a:endParaRPr lang="pl-PL" sz="800" b="0" i="0" u="none" strike="noStrike">
                        <a:effectLst/>
                        <a:latin typeface="Arial Narrow"/>
                      </a:endParaRPr>
                    </a:p>
                  </a:txBody>
                  <a:tcPr marL="7696" marR="7696" marT="7696" marB="0" anchor="ctr"/>
                </a:tc>
                <a:tc>
                  <a:txBody>
                    <a:bodyPr/>
                    <a:lstStyle/>
                    <a:p>
                      <a:pPr algn="ctr" fontAlgn="ctr"/>
                      <a:r>
                        <a:rPr lang="pl-PL" sz="800" u="none" strike="noStrike">
                          <a:effectLst/>
                        </a:rPr>
                        <a:t> </a:t>
                      </a:r>
                      <a:endParaRPr lang="pl-PL" sz="800" b="0" i="0" u="none" strike="noStrike">
                        <a:effectLst/>
                        <a:latin typeface="Arial Narrow"/>
                      </a:endParaRPr>
                    </a:p>
                  </a:txBody>
                  <a:tcPr marL="7696" marR="7696" marT="7696" marB="0" anchor="ctr"/>
                </a:tc>
                <a:tc>
                  <a:txBody>
                    <a:bodyPr/>
                    <a:lstStyle/>
                    <a:p>
                      <a:pPr algn="ctr" fontAlgn="ctr"/>
                      <a:r>
                        <a:rPr lang="pl-PL" sz="800" u="none" strike="noStrike">
                          <a:effectLst/>
                        </a:rPr>
                        <a:t> </a:t>
                      </a:r>
                      <a:endParaRPr lang="pl-PL" sz="800" b="0" i="0" u="none" strike="noStrike">
                        <a:effectLst/>
                        <a:latin typeface="Arial Narrow"/>
                      </a:endParaRPr>
                    </a:p>
                  </a:txBody>
                  <a:tcPr marL="7696" marR="7696" marT="7696" marB="0" anchor="ctr"/>
                </a:tc>
                <a:tc>
                  <a:txBody>
                    <a:bodyPr/>
                    <a:lstStyle/>
                    <a:p>
                      <a:pPr algn="ctr" fontAlgn="ctr"/>
                      <a:r>
                        <a:rPr lang="pl-PL" sz="800" u="none" strike="noStrike" dirty="0">
                          <a:effectLst/>
                        </a:rPr>
                        <a:t> </a:t>
                      </a:r>
                      <a:endParaRPr lang="pl-PL" sz="800" b="0" i="0" u="none" strike="noStrike" dirty="0">
                        <a:effectLst/>
                        <a:latin typeface="Arial Narrow"/>
                      </a:endParaRPr>
                    </a:p>
                  </a:txBody>
                  <a:tcPr marL="7696" marR="7696" marT="7696" marB="0" anchor="ctr"/>
                </a:tc>
              </a:tr>
            </a:tbl>
          </a:graphicData>
        </a:graphic>
      </p:graphicFrame>
      <p:graphicFrame>
        <p:nvGraphicFramePr>
          <p:cNvPr id="3" name="Tabela 2"/>
          <p:cNvGraphicFramePr>
            <a:graphicFrameLocks noGrp="1"/>
          </p:cNvGraphicFramePr>
          <p:nvPr>
            <p:extLst>
              <p:ext uri="{D42A27DB-BD31-4B8C-83A1-F6EECF244321}">
                <p14:modId xmlns:p14="http://schemas.microsoft.com/office/powerpoint/2010/main" val="3324303998"/>
              </p:ext>
            </p:extLst>
          </p:nvPr>
        </p:nvGraphicFramePr>
        <p:xfrm>
          <a:off x="395534" y="476673"/>
          <a:ext cx="8568954" cy="2212335"/>
        </p:xfrm>
        <a:graphic>
          <a:graphicData uri="http://schemas.openxmlformats.org/drawingml/2006/table">
            <a:tbl>
              <a:tblPr>
                <a:tableStyleId>{5C22544A-7EE6-4342-B048-85BDC9FD1C3A}</a:tableStyleId>
              </a:tblPr>
              <a:tblGrid>
                <a:gridCol w="143446"/>
                <a:gridCol w="432620"/>
                <a:gridCol w="249191"/>
                <a:gridCol w="1650516"/>
                <a:gridCol w="318770"/>
                <a:gridCol w="283351"/>
                <a:gridCol w="276267"/>
                <a:gridCol w="332937"/>
                <a:gridCol w="398461"/>
                <a:gridCol w="355959"/>
                <a:gridCol w="70838"/>
                <a:gridCol w="70838"/>
                <a:gridCol w="70838"/>
                <a:gridCol w="70838"/>
                <a:gridCol w="70838"/>
                <a:gridCol w="162926"/>
                <a:gridCol w="162926"/>
                <a:gridCol w="70838"/>
                <a:gridCol w="70838"/>
                <a:gridCol w="70838"/>
                <a:gridCol w="70838"/>
                <a:gridCol w="70838"/>
                <a:gridCol w="70838"/>
                <a:gridCol w="70838"/>
                <a:gridCol w="70838"/>
                <a:gridCol w="70838"/>
                <a:gridCol w="70838"/>
                <a:gridCol w="70838"/>
                <a:gridCol w="70838"/>
                <a:gridCol w="70838"/>
                <a:gridCol w="70838"/>
                <a:gridCol w="70838"/>
                <a:gridCol w="70838"/>
                <a:gridCol w="70838"/>
                <a:gridCol w="70838"/>
                <a:gridCol w="70838"/>
                <a:gridCol w="70838"/>
                <a:gridCol w="70838"/>
                <a:gridCol w="70838"/>
                <a:gridCol w="70838"/>
                <a:gridCol w="70838"/>
                <a:gridCol w="70838"/>
                <a:gridCol w="70838"/>
                <a:gridCol w="70838"/>
                <a:gridCol w="70838"/>
                <a:gridCol w="70838"/>
                <a:gridCol w="70838"/>
                <a:gridCol w="77921"/>
                <a:gridCol w="79692"/>
                <a:gridCol w="1164641"/>
              </a:tblGrid>
              <a:tr h="119774">
                <a:tc rowSpan="2">
                  <a:txBody>
                    <a:bodyPr/>
                    <a:lstStyle/>
                    <a:p>
                      <a:pPr algn="ctr" fontAlgn="ctr"/>
                      <a:r>
                        <a:rPr lang="pl-PL" sz="500" u="none" strike="noStrike" dirty="0">
                          <a:effectLst/>
                        </a:rPr>
                        <a:t>Lp.</a:t>
                      </a:r>
                      <a:endParaRPr lang="pl-PL" sz="500" b="0" i="0" u="none" strike="noStrike" dirty="0">
                        <a:effectLst/>
                        <a:latin typeface="Arial Narrow"/>
                      </a:endParaRPr>
                    </a:p>
                  </a:txBody>
                  <a:tcPr marL="5244" marR="5244" marT="5244" marB="0" anchor="ctr"/>
                </a:tc>
                <a:tc rowSpan="2">
                  <a:txBody>
                    <a:bodyPr/>
                    <a:lstStyle/>
                    <a:p>
                      <a:pPr algn="ctr" fontAlgn="ctr"/>
                      <a:r>
                        <a:rPr lang="pl-PL" sz="500" u="none" strike="noStrike">
                          <a:effectLst/>
                        </a:rPr>
                        <a:t>Kod grupy</a:t>
                      </a:r>
                      <a:endParaRPr lang="pl-PL" sz="500" b="0" i="0" u="none" strike="noStrike">
                        <a:effectLst/>
                        <a:latin typeface="Arial Narrow"/>
                      </a:endParaRPr>
                    </a:p>
                  </a:txBody>
                  <a:tcPr marL="5244" marR="5244" marT="5244" marB="0" anchor="ctr"/>
                </a:tc>
                <a:tc rowSpan="2">
                  <a:txBody>
                    <a:bodyPr/>
                    <a:lstStyle/>
                    <a:p>
                      <a:pPr algn="ctr" fontAlgn="ctr"/>
                      <a:r>
                        <a:rPr lang="pl-PL" sz="500" u="none" strike="noStrike" dirty="0">
                          <a:effectLst/>
                        </a:rPr>
                        <a:t>Kod produktu</a:t>
                      </a:r>
                      <a:endParaRPr lang="pl-PL" sz="500" b="0" i="0" u="none" strike="noStrike" dirty="0">
                        <a:effectLst/>
                        <a:latin typeface="Arial Narrow"/>
                      </a:endParaRPr>
                    </a:p>
                  </a:txBody>
                  <a:tcPr marL="5244" marR="5244" marT="5244" marB="0" anchor="ctr"/>
                </a:tc>
                <a:tc rowSpan="2">
                  <a:txBody>
                    <a:bodyPr/>
                    <a:lstStyle/>
                    <a:p>
                      <a:pPr algn="ctr" fontAlgn="ctr"/>
                      <a:r>
                        <a:rPr lang="pl-PL" sz="500" u="none" strike="noStrike">
                          <a:effectLst/>
                        </a:rPr>
                        <a:t>Nazwa grupy</a:t>
                      </a:r>
                      <a:endParaRPr lang="pl-PL" sz="500" b="0" i="0" u="none" strike="noStrike">
                        <a:effectLst/>
                        <a:latin typeface="Arial Narrow"/>
                      </a:endParaRPr>
                    </a:p>
                  </a:txBody>
                  <a:tcPr marL="5244" marR="5244" marT="5244" marB="0" anchor="ctr"/>
                </a:tc>
                <a:tc rowSpan="2">
                  <a:txBody>
                    <a:bodyPr/>
                    <a:lstStyle/>
                    <a:p>
                      <a:pPr algn="ctr" fontAlgn="ctr"/>
                      <a:r>
                        <a:rPr lang="pl-PL" sz="500" u="none" strike="noStrike">
                          <a:effectLst/>
                        </a:rPr>
                        <a:t>Wartość punktowa - hospitalizacja</a:t>
                      </a:r>
                      <a:endParaRPr lang="pl-PL" sz="500" b="0" i="0" u="none" strike="noStrike">
                        <a:effectLst/>
                        <a:latin typeface="Arial Narrow"/>
                      </a:endParaRPr>
                    </a:p>
                  </a:txBody>
                  <a:tcPr marL="5244" marR="5244" marT="5244" marB="0" anchor="ctr"/>
                </a:tc>
                <a:tc rowSpan="2">
                  <a:txBody>
                    <a:bodyPr/>
                    <a:lstStyle/>
                    <a:p>
                      <a:pPr algn="ctr" fontAlgn="ctr"/>
                      <a:r>
                        <a:rPr lang="pl-PL" sz="500" u="none" strike="noStrike">
                          <a:effectLst/>
                        </a:rPr>
                        <a:t>Wartość punktowa - hospitalizacja planowa</a:t>
                      </a:r>
                      <a:endParaRPr lang="pl-PL" sz="500" b="0" i="0" u="none" strike="noStrike">
                        <a:effectLst/>
                        <a:latin typeface="Arial Narrow"/>
                      </a:endParaRPr>
                    </a:p>
                  </a:txBody>
                  <a:tcPr marL="5244" marR="5244" marT="5244" marB="0" anchor="ctr"/>
                </a:tc>
                <a:tc rowSpan="2">
                  <a:txBody>
                    <a:bodyPr/>
                    <a:lstStyle/>
                    <a:p>
                      <a:pPr algn="ctr" fontAlgn="ctr"/>
                      <a:r>
                        <a:rPr lang="pl-PL" sz="500" u="none" strike="noStrike">
                          <a:effectLst/>
                        </a:rPr>
                        <a:t>Wartość punktowa - "leczenie jednego dnia" </a:t>
                      </a:r>
                      <a:endParaRPr lang="pl-PL" sz="500" b="0" i="0" u="none" strike="noStrike">
                        <a:effectLst/>
                        <a:latin typeface="Arial Narrow"/>
                      </a:endParaRPr>
                    </a:p>
                  </a:txBody>
                  <a:tcPr marL="5244" marR="5244" marT="5244" marB="0" anchor="ctr"/>
                </a:tc>
                <a:tc rowSpan="2">
                  <a:txBody>
                    <a:bodyPr/>
                    <a:lstStyle/>
                    <a:p>
                      <a:pPr algn="ctr" fontAlgn="ctr"/>
                      <a:r>
                        <a:rPr lang="pl-PL" sz="500" u="none" strike="noStrike">
                          <a:effectLst/>
                        </a:rPr>
                        <a:t>Liczba dni pobytu finansowana grupą - typ umowy hospitalizacja</a:t>
                      </a:r>
                      <a:endParaRPr lang="pl-PL" sz="500" b="0" i="0" u="none" strike="noStrike">
                        <a:effectLst/>
                        <a:latin typeface="Arial Narrow"/>
                      </a:endParaRPr>
                    </a:p>
                  </a:txBody>
                  <a:tcPr marL="5244" marR="5244" marT="5244" marB="0" anchor="ctr"/>
                </a:tc>
                <a:tc rowSpan="2">
                  <a:txBody>
                    <a:bodyPr/>
                    <a:lstStyle/>
                    <a:p>
                      <a:pPr algn="ctr" fontAlgn="ctr"/>
                      <a:r>
                        <a:rPr lang="pl-PL" sz="500" u="none" strike="noStrike">
                          <a:effectLst/>
                        </a:rPr>
                        <a:t>Wartość punktowa hospitalizacji &lt; 2 dni - typ umowy hospitalizacja/ hospitalizacja planowa</a:t>
                      </a:r>
                      <a:endParaRPr lang="pl-PL" sz="500" b="0" i="0" u="none" strike="noStrike">
                        <a:effectLst/>
                        <a:latin typeface="Arial Narrow"/>
                      </a:endParaRPr>
                    </a:p>
                  </a:txBody>
                  <a:tcPr marL="5244" marR="5244" marT="5244" marB="0" anchor="ctr"/>
                </a:tc>
                <a:tc rowSpan="2">
                  <a:txBody>
                    <a:bodyPr/>
                    <a:lstStyle/>
                    <a:p>
                      <a:pPr algn="ctr" fontAlgn="ctr"/>
                      <a:r>
                        <a:rPr lang="pl-PL" sz="500" u="none" strike="noStrike">
                          <a:effectLst/>
                        </a:rPr>
                        <a:t>Wartość punktowa osobodnia ponad ryczałt finansowany grupą  - typ umowy hospitalizacja</a:t>
                      </a:r>
                      <a:endParaRPr lang="pl-PL" sz="500" b="0" i="0" u="none" strike="noStrike">
                        <a:effectLst/>
                        <a:latin typeface="Arial Narrow"/>
                      </a:endParaRPr>
                    </a:p>
                  </a:txBody>
                  <a:tcPr marL="5244" marR="5244" marT="5244" marB="0" anchor="ctr"/>
                </a:tc>
                <a:tc gridSpan="39">
                  <a:txBody>
                    <a:bodyPr/>
                    <a:lstStyle/>
                    <a:p>
                      <a:pPr algn="ctr" fontAlgn="b"/>
                      <a:r>
                        <a:rPr lang="pl-PL" sz="600" u="none" strike="noStrike">
                          <a:effectLst/>
                        </a:rPr>
                        <a:t>Zakresy świadczeń</a:t>
                      </a:r>
                      <a:endParaRPr lang="pl-PL" sz="600" b="0" i="0" u="none" strike="noStrike">
                        <a:effectLst/>
                        <a:latin typeface="Arial Narrow"/>
                      </a:endParaRPr>
                    </a:p>
                  </a:txBody>
                  <a:tcPr marL="5244" marR="5244" marT="5244" marB="0" anchor="b"/>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rowSpan="2">
                  <a:txBody>
                    <a:bodyPr/>
                    <a:lstStyle/>
                    <a:p>
                      <a:pPr algn="ctr" fontAlgn="ctr"/>
                      <a:r>
                        <a:rPr lang="pl-PL" sz="600" u="none" strike="noStrike" dirty="0">
                          <a:effectLst/>
                        </a:rPr>
                        <a:t>Uwagi</a:t>
                      </a:r>
                      <a:endParaRPr lang="pl-PL" sz="600" b="0" i="0" u="none" strike="noStrike" dirty="0">
                        <a:effectLst/>
                        <a:latin typeface="Arial Narrow"/>
                      </a:endParaRPr>
                    </a:p>
                  </a:txBody>
                  <a:tcPr marL="5244" marR="5244" marT="5244" marB="0" anchor="ctr"/>
                </a:tc>
              </a:tr>
              <a:tr h="1406042">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pPr algn="ctr" fontAlgn="b"/>
                      <a:r>
                        <a:rPr lang="pl-PL" sz="500" u="none" strike="noStrike">
                          <a:effectLst/>
                        </a:rPr>
                        <a:t>alergologia</a:t>
                      </a:r>
                      <a:endParaRPr lang="pl-PL" sz="500" b="0" i="0" u="none" strike="noStrike">
                        <a:effectLst/>
                        <a:latin typeface="Arial Narrow"/>
                      </a:endParaRPr>
                    </a:p>
                  </a:txBody>
                  <a:tcPr marL="5244" marR="5244" marT="5244" marB="0" vert="vert270" anchor="b"/>
                </a:tc>
                <a:tc>
                  <a:txBody>
                    <a:bodyPr/>
                    <a:lstStyle/>
                    <a:p>
                      <a:pPr algn="ctr" fontAlgn="b"/>
                      <a:r>
                        <a:rPr lang="pl-PL" sz="500" u="none" strike="noStrike">
                          <a:effectLst/>
                        </a:rPr>
                        <a:t>anestezjologia i intensywna terapia</a:t>
                      </a:r>
                      <a:endParaRPr lang="pl-PL" sz="500" b="0" i="0" u="none" strike="noStrike">
                        <a:effectLst/>
                        <a:latin typeface="Arial Narrow"/>
                      </a:endParaRPr>
                    </a:p>
                  </a:txBody>
                  <a:tcPr marL="5244" marR="5244" marT="5244" marB="0" vert="vert270" anchor="b"/>
                </a:tc>
                <a:tc>
                  <a:txBody>
                    <a:bodyPr/>
                    <a:lstStyle/>
                    <a:p>
                      <a:pPr algn="ctr" fontAlgn="b"/>
                      <a:r>
                        <a:rPr lang="pl-PL" sz="500" u="none" strike="noStrike">
                          <a:effectLst/>
                        </a:rPr>
                        <a:t>angiologia</a:t>
                      </a:r>
                      <a:endParaRPr lang="pl-PL" sz="500" b="0" i="0" u="none" strike="noStrike">
                        <a:effectLst/>
                        <a:latin typeface="Arial Narrow"/>
                      </a:endParaRPr>
                    </a:p>
                  </a:txBody>
                  <a:tcPr marL="5244" marR="5244" marT="5244" marB="0" vert="vert270" anchor="b"/>
                </a:tc>
                <a:tc>
                  <a:txBody>
                    <a:bodyPr/>
                    <a:lstStyle/>
                    <a:p>
                      <a:pPr algn="ctr" fontAlgn="b"/>
                      <a:r>
                        <a:rPr lang="pl-PL" sz="500" u="none" strike="noStrike">
                          <a:effectLst/>
                        </a:rPr>
                        <a:t>audiologia i foniatria</a:t>
                      </a:r>
                      <a:endParaRPr lang="pl-PL" sz="500" b="0" i="0" u="none" strike="noStrike">
                        <a:effectLst/>
                        <a:latin typeface="Arial Narrow"/>
                      </a:endParaRPr>
                    </a:p>
                  </a:txBody>
                  <a:tcPr marL="5244" marR="5244" marT="5244" marB="0" vert="vert270" anchor="b"/>
                </a:tc>
                <a:tc>
                  <a:txBody>
                    <a:bodyPr/>
                    <a:lstStyle/>
                    <a:p>
                      <a:pPr algn="ctr" fontAlgn="b"/>
                      <a:r>
                        <a:rPr lang="pl-PL" sz="500" u="none" strike="noStrike">
                          <a:effectLst/>
                        </a:rPr>
                        <a:t>chirurgia dziecięca</a:t>
                      </a:r>
                      <a:endParaRPr lang="pl-PL" sz="500" b="0" i="0" u="none" strike="noStrike">
                        <a:effectLst/>
                        <a:latin typeface="Arial Narrow"/>
                      </a:endParaRPr>
                    </a:p>
                  </a:txBody>
                  <a:tcPr marL="5244" marR="5244" marT="5244" marB="0" vert="vert270" anchor="b"/>
                </a:tc>
                <a:tc>
                  <a:txBody>
                    <a:bodyPr/>
                    <a:lstStyle/>
                    <a:p>
                      <a:pPr algn="ctr" fontAlgn="b"/>
                      <a:r>
                        <a:rPr lang="pl-PL" sz="500" u="none" strike="noStrike">
                          <a:effectLst/>
                        </a:rPr>
                        <a:t>chirurgia klatki piersiowej</a:t>
                      </a:r>
                      <a:endParaRPr lang="pl-PL" sz="500" b="0" i="0" u="none" strike="noStrike">
                        <a:effectLst/>
                        <a:latin typeface="Arial Narrow"/>
                      </a:endParaRPr>
                    </a:p>
                  </a:txBody>
                  <a:tcPr marL="5244" marR="5244" marT="5244" marB="0" vert="vert270" anchor="b"/>
                </a:tc>
                <a:tc>
                  <a:txBody>
                    <a:bodyPr/>
                    <a:lstStyle/>
                    <a:p>
                      <a:pPr algn="ctr" fontAlgn="b"/>
                      <a:r>
                        <a:rPr lang="pl-PL" sz="500" u="none" strike="noStrike">
                          <a:effectLst/>
                        </a:rPr>
                        <a:t>chirurgia naczyniowa / chirurgia naczyniowa- drugi poziom referencyjny</a:t>
                      </a:r>
                      <a:endParaRPr lang="pl-PL" sz="500" b="0" i="0" u="none" strike="noStrike">
                        <a:effectLst/>
                        <a:latin typeface="Arial Narrow"/>
                      </a:endParaRPr>
                    </a:p>
                  </a:txBody>
                  <a:tcPr marL="5244" marR="5244" marT="5244" marB="0" vert="vert270" anchor="b"/>
                </a:tc>
                <a:tc>
                  <a:txBody>
                    <a:bodyPr/>
                    <a:lstStyle/>
                    <a:p>
                      <a:pPr algn="ctr" fontAlgn="b"/>
                      <a:r>
                        <a:rPr lang="pl-PL" sz="500" u="none" strike="noStrike">
                          <a:effectLst/>
                        </a:rPr>
                        <a:t>chirurgia ogólna</a:t>
                      </a:r>
                      <a:endParaRPr lang="pl-PL" sz="500" b="0" i="0" u="none" strike="noStrike">
                        <a:effectLst/>
                        <a:latin typeface="Arial Narrow"/>
                      </a:endParaRPr>
                    </a:p>
                  </a:txBody>
                  <a:tcPr marL="5244" marR="5244" marT="5244" marB="0" vert="vert270" anchor="b"/>
                </a:tc>
                <a:tc>
                  <a:txBody>
                    <a:bodyPr/>
                    <a:lstStyle/>
                    <a:p>
                      <a:pPr algn="ctr" fontAlgn="b"/>
                      <a:r>
                        <a:rPr lang="pl-PL" sz="500" u="none" strike="noStrike">
                          <a:effectLst/>
                        </a:rPr>
                        <a:t>chirurgia onkologiczna</a:t>
                      </a:r>
                      <a:endParaRPr lang="pl-PL" sz="500" b="0" i="0" u="none" strike="noStrike">
                        <a:effectLst/>
                        <a:latin typeface="Arial Narrow"/>
                      </a:endParaRPr>
                    </a:p>
                  </a:txBody>
                  <a:tcPr marL="5244" marR="5244" marT="5244" marB="0" vert="vert270" anchor="b"/>
                </a:tc>
                <a:tc>
                  <a:txBody>
                    <a:bodyPr/>
                    <a:lstStyle/>
                    <a:p>
                      <a:pPr algn="ctr" fontAlgn="b"/>
                      <a:r>
                        <a:rPr lang="pl-PL" sz="500" u="none" strike="noStrike">
                          <a:effectLst/>
                        </a:rPr>
                        <a:t>chirurgia plastyczna</a:t>
                      </a:r>
                      <a:endParaRPr lang="pl-PL" sz="500" b="0" i="0" u="none" strike="noStrike">
                        <a:effectLst/>
                        <a:latin typeface="Arial Narrow"/>
                      </a:endParaRPr>
                    </a:p>
                  </a:txBody>
                  <a:tcPr marL="5244" marR="5244" marT="5244" marB="0" vert="vert270" anchor="b"/>
                </a:tc>
                <a:tc>
                  <a:txBody>
                    <a:bodyPr/>
                    <a:lstStyle/>
                    <a:p>
                      <a:pPr algn="ctr" fontAlgn="b"/>
                      <a:r>
                        <a:rPr lang="pl-PL" sz="500" u="none" strike="noStrike">
                          <a:effectLst/>
                        </a:rPr>
                        <a:t>chirurgia szczękowo-twarzowa</a:t>
                      </a:r>
                      <a:endParaRPr lang="pl-PL" sz="500" b="0" i="0" u="none" strike="noStrike">
                        <a:effectLst/>
                        <a:latin typeface="Arial Narrow"/>
                      </a:endParaRPr>
                    </a:p>
                  </a:txBody>
                  <a:tcPr marL="5244" marR="5244" marT="5244" marB="0" vert="vert270" anchor="b"/>
                </a:tc>
                <a:tc>
                  <a:txBody>
                    <a:bodyPr/>
                    <a:lstStyle/>
                    <a:p>
                      <a:pPr algn="ctr" fontAlgn="b"/>
                      <a:r>
                        <a:rPr lang="pl-PL" sz="500" u="none" strike="noStrike">
                          <a:effectLst/>
                        </a:rPr>
                        <a:t>choroby płuc</a:t>
                      </a:r>
                      <a:endParaRPr lang="pl-PL" sz="500" b="0" i="0" u="none" strike="noStrike">
                        <a:effectLst/>
                        <a:latin typeface="Arial Narrow"/>
                      </a:endParaRPr>
                    </a:p>
                  </a:txBody>
                  <a:tcPr marL="5244" marR="5244" marT="5244" marB="0" vert="vert270" anchor="b"/>
                </a:tc>
                <a:tc>
                  <a:txBody>
                    <a:bodyPr/>
                    <a:lstStyle/>
                    <a:p>
                      <a:pPr algn="ctr" fontAlgn="b"/>
                      <a:r>
                        <a:rPr lang="pl-PL" sz="500" u="none" strike="noStrike">
                          <a:effectLst/>
                        </a:rPr>
                        <a:t>choroby wewnętrzne</a:t>
                      </a:r>
                      <a:endParaRPr lang="pl-PL" sz="500" b="0" i="0" u="none" strike="noStrike">
                        <a:effectLst/>
                        <a:latin typeface="Arial Narrow"/>
                      </a:endParaRPr>
                    </a:p>
                  </a:txBody>
                  <a:tcPr marL="5244" marR="5244" marT="5244" marB="0" vert="vert270" anchor="b"/>
                </a:tc>
                <a:tc>
                  <a:txBody>
                    <a:bodyPr/>
                    <a:lstStyle/>
                    <a:p>
                      <a:pPr algn="ctr" fontAlgn="b"/>
                      <a:r>
                        <a:rPr lang="pl-PL" sz="500" u="none" strike="noStrike">
                          <a:effectLst/>
                        </a:rPr>
                        <a:t>choroby zakaźne</a:t>
                      </a:r>
                      <a:endParaRPr lang="pl-PL" sz="500" b="0" i="0" u="none" strike="noStrike">
                        <a:effectLst/>
                        <a:latin typeface="Arial Narrow"/>
                      </a:endParaRPr>
                    </a:p>
                  </a:txBody>
                  <a:tcPr marL="5244" marR="5244" marT="5244" marB="0" vert="vert270" anchor="b"/>
                </a:tc>
                <a:tc>
                  <a:txBody>
                    <a:bodyPr/>
                    <a:lstStyle/>
                    <a:p>
                      <a:pPr algn="ctr" fontAlgn="b"/>
                      <a:r>
                        <a:rPr lang="pl-PL" sz="500" u="none" strike="noStrike">
                          <a:effectLst/>
                        </a:rPr>
                        <a:t>dermatologia i wenerologia</a:t>
                      </a:r>
                      <a:endParaRPr lang="pl-PL" sz="500" b="0" i="0" u="none" strike="noStrike">
                        <a:effectLst/>
                        <a:latin typeface="Arial Narrow"/>
                      </a:endParaRPr>
                    </a:p>
                  </a:txBody>
                  <a:tcPr marL="5244" marR="5244" marT="5244" marB="0" vert="vert270" anchor="b"/>
                </a:tc>
                <a:tc>
                  <a:txBody>
                    <a:bodyPr/>
                    <a:lstStyle/>
                    <a:p>
                      <a:pPr algn="ctr" fontAlgn="b"/>
                      <a:r>
                        <a:rPr lang="pl-PL" sz="500" u="none" strike="noStrike">
                          <a:effectLst/>
                        </a:rPr>
                        <a:t>diabetologia</a:t>
                      </a:r>
                      <a:endParaRPr lang="pl-PL" sz="500" b="0" i="0" u="none" strike="noStrike">
                        <a:effectLst/>
                        <a:latin typeface="Arial Narrow"/>
                      </a:endParaRPr>
                    </a:p>
                  </a:txBody>
                  <a:tcPr marL="5244" marR="5244" marT="5244" marB="0" vert="vert270" anchor="b"/>
                </a:tc>
                <a:tc>
                  <a:txBody>
                    <a:bodyPr/>
                    <a:lstStyle/>
                    <a:p>
                      <a:pPr algn="ctr" fontAlgn="b"/>
                      <a:r>
                        <a:rPr lang="pl-PL" sz="500" u="none" strike="noStrike">
                          <a:effectLst/>
                        </a:rPr>
                        <a:t>endokrynologia</a:t>
                      </a:r>
                      <a:endParaRPr lang="pl-PL" sz="500" b="0" i="0" u="none" strike="noStrike">
                        <a:effectLst/>
                        <a:latin typeface="Arial Narrow"/>
                      </a:endParaRPr>
                    </a:p>
                  </a:txBody>
                  <a:tcPr marL="5244" marR="5244" marT="5244" marB="0" vert="vert270" anchor="b"/>
                </a:tc>
                <a:tc>
                  <a:txBody>
                    <a:bodyPr/>
                    <a:lstStyle/>
                    <a:p>
                      <a:pPr algn="ctr" fontAlgn="b"/>
                      <a:r>
                        <a:rPr lang="pl-PL" sz="500" u="none" strike="noStrike">
                          <a:effectLst/>
                        </a:rPr>
                        <a:t>gastroenterologia</a:t>
                      </a:r>
                      <a:endParaRPr lang="pl-PL" sz="500" b="0" i="0" u="none" strike="noStrike">
                        <a:effectLst/>
                        <a:latin typeface="Arial Narrow"/>
                      </a:endParaRPr>
                    </a:p>
                  </a:txBody>
                  <a:tcPr marL="5244" marR="5244" marT="5244" marB="0" vert="vert270" anchor="b"/>
                </a:tc>
                <a:tc>
                  <a:txBody>
                    <a:bodyPr/>
                    <a:lstStyle/>
                    <a:p>
                      <a:pPr algn="ctr" fontAlgn="b"/>
                      <a:r>
                        <a:rPr lang="pl-PL" sz="500" u="none" strike="noStrike">
                          <a:effectLst/>
                        </a:rPr>
                        <a:t>geriatria</a:t>
                      </a:r>
                      <a:endParaRPr lang="pl-PL" sz="500" b="0" i="0" u="none" strike="noStrike">
                        <a:effectLst/>
                        <a:latin typeface="Arial Narrow"/>
                      </a:endParaRPr>
                    </a:p>
                  </a:txBody>
                  <a:tcPr marL="5244" marR="5244" marT="5244" marB="0" vert="vert270" anchor="b"/>
                </a:tc>
                <a:tc>
                  <a:txBody>
                    <a:bodyPr/>
                    <a:lstStyle/>
                    <a:p>
                      <a:pPr algn="ctr" fontAlgn="b"/>
                      <a:r>
                        <a:rPr lang="pl-PL" sz="500" u="none" strike="noStrike">
                          <a:effectLst/>
                        </a:rPr>
                        <a:t>ginekologia onkologiczna</a:t>
                      </a:r>
                      <a:endParaRPr lang="pl-PL" sz="500" b="0" i="0" u="none" strike="noStrike">
                        <a:effectLst/>
                        <a:latin typeface="Arial Narrow"/>
                      </a:endParaRPr>
                    </a:p>
                  </a:txBody>
                  <a:tcPr marL="5244" marR="5244" marT="5244" marB="0" vert="vert270" anchor="b"/>
                </a:tc>
                <a:tc>
                  <a:txBody>
                    <a:bodyPr/>
                    <a:lstStyle/>
                    <a:p>
                      <a:pPr algn="ctr" fontAlgn="b"/>
                      <a:r>
                        <a:rPr lang="pl-PL" sz="500" u="none" strike="noStrike">
                          <a:effectLst/>
                        </a:rPr>
                        <a:t>hematologia</a:t>
                      </a:r>
                      <a:endParaRPr lang="pl-PL" sz="500" b="0" i="0" u="none" strike="noStrike">
                        <a:effectLst/>
                        <a:latin typeface="Arial Narrow"/>
                      </a:endParaRPr>
                    </a:p>
                  </a:txBody>
                  <a:tcPr marL="5244" marR="5244" marT="5244" marB="0" vert="vert270" anchor="b"/>
                </a:tc>
                <a:tc>
                  <a:txBody>
                    <a:bodyPr/>
                    <a:lstStyle/>
                    <a:p>
                      <a:pPr algn="ctr" fontAlgn="b"/>
                      <a:r>
                        <a:rPr lang="pl-PL" sz="500" u="none" strike="noStrike">
                          <a:effectLst/>
                        </a:rPr>
                        <a:t>immunologia kliniczna</a:t>
                      </a:r>
                      <a:endParaRPr lang="pl-PL" sz="500" b="0" i="0" u="none" strike="noStrike">
                        <a:effectLst/>
                        <a:latin typeface="Arial Narrow"/>
                      </a:endParaRPr>
                    </a:p>
                  </a:txBody>
                  <a:tcPr marL="5244" marR="5244" marT="5244" marB="0" vert="vert270" anchor="b"/>
                </a:tc>
                <a:tc>
                  <a:txBody>
                    <a:bodyPr/>
                    <a:lstStyle/>
                    <a:p>
                      <a:pPr algn="ctr" fontAlgn="b"/>
                      <a:r>
                        <a:rPr lang="pl-PL" sz="500" u="none" strike="noStrike">
                          <a:effectLst/>
                        </a:rPr>
                        <a:t>kardiochirurgia</a:t>
                      </a:r>
                      <a:endParaRPr lang="pl-PL" sz="500" b="0" i="0" u="none" strike="noStrike">
                        <a:effectLst/>
                        <a:latin typeface="Arial Narrow"/>
                      </a:endParaRPr>
                    </a:p>
                  </a:txBody>
                  <a:tcPr marL="5244" marR="5244" marT="5244" marB="0" vert="vert270" anchor="b"/>
                </a:tc>
                <a:tc>
                  <a:txBody>
                    <a:bodyPr/>
                    <a:lstStyle/>
                    <a:p>
                      <a:pPr algn="ctr" fontAlgn="b"/>
                      <a:r>
                        <a:rPr lang="pl-PL" sz="500" u="none" strike="noStrike">
                          <a:effectLst/>
                        </a:rPr>
                        <a:t>kardiologia</a:t>
                      </a:r>
                      <a:endParaRPr lang="pl-PL" sz="500" b="0" i="0" u="none" strike="noStrike">
                        <a:effectLst/>
                        <a:latin typeface="Arial Narrow"/>
                      </a:endParaRPr>
                    </a:p>
                  </a:txBody>
                  <a:tcPr marL="5244" marR="5244" marT="5244" marB="0" vert="vert270" anchor="b"/>
                </a:tc>
                <a:tc>
                  <a:txBody>
                    <a:bodyPr/>
                    <a:lstStyle/>
                    <a:p>
                      <a:pPr algn="ctr" fontAlgn="b"/>
                      <a:r>
                        <a:rPr lang="pl-PL" sz="500" u="none" strike="noStrike">
                          <a:effectLst/>
                        </a:rPr>
                        <a:t>nefrologia</a:t>
                      </a:r>
                      <a:endParaRPr lang="pl-PL" sz="500" b="0" i="0" u="none" strike="noStrike">
                        <a:effectLst/>
                        <a:latin typeface="Arial Narrow"/>
                      </a:endParaRPr>
                    </a:p>
                  </a:txBody>
                  <a:tcPr marL="5244" marR="5244" marT="5244" marB="0" vert="vert270" anchor="b"/>
                </a:tc>
                <a:tc>
                  <a:txBody>
                    <a:bodyPr/>
                    <a:lstStyle/>
                    <a:p>
                      <a:pPr algn="ctr" fontAlgn="b"/>
                      <a:r>
                        <a:rPr lang="pl-PL" sz="500" u="none" strike="noStrike">
                          <a:effectLst/>
                        </a:rPr>
                        <a:t>neonatologia</a:t>
                      </a:r>
                      <a:endParaRPr lang="pl-PL" sz="500" b="0" i="0" u="none" strike="noStrike">
                        <a:effectLst/>
                        <a:latin typeface="Arial Narrow"/>
                      </a:endParaRPr>
                    </a:p>
                  </a:txBody>
                  <a:tcPr marL="5244" marR="5244" marT="5244" marB="0" vert="vert270" anchor="b"/>
                </a:tc>
                <a:tc>
                  <a:txBody>
                    <a:bodyPr/>
                    <a:lstStyle/>
                    <a:p>
                      <a:pPr algn="ctr" fontAlgn="b"/>
                      <a:r>
                        <a:rPr lang="pl-PL" sz="500" u="none" strike="noStrike">
                          <a:effectLst/>
                        </a:rPr>
                        <a:t>neurochirurgia</a:t>
                      </a:r>
                      <a:endParaRPr lang="pl-PL" sz="500" b="0" i="0" u="none" strike="noStrike">
                        <a:effectLst/>
                        <a:latin typeface="Arial Narrow"/>
                      </a:endParaRPr>
                    </a:p>
                  </a:txBody>
                  <a:tcPr marL="5244" marR="5244" marT="5244" marB="0" vert="vert270" anchor="b"/>
                </a:tc>
                <a:tc>
                  <a:txBody>
                    <a:bodyPr/>
                    <a:lstStyle/>
                    <a:p>
                      <a:pPr algn="ctr" fontAlgn="b"/>
                      <a:r>
                        <a:rPr lang="pl-PL" sz="500" u="none" strike="noStrike">
                          <a:effectLst/>
                        </a:rPr>
                        <a:t>neurologia</a:t>
                      </a:r>
                      <a:endParaRPr lang="pl-PL" sz="500" b="0" i="0" u="none" strike="noStrike">
                        <a:effectLst/>
                        <a:latin typeface="Arial Narrow"/>
                      </a:endParaRPr>
                    </a:p>
                  </a:txBody>
                  <a:tcPr marL="5244" marR="5244" marT="5244" marB="0" vert="vert270" anchor="b"/>
                </a:tc>
                <a:tc>
                  <a:txBody>
                    <a:bodyPr/>
                    <a:lstStyle/>
                    <a:p>
                      <a:pPr algn="ctr" fontAlgn="b"/>
                      <a:r>
                        <a:rPr lang="pl-PL" sz="500" u="none" strike="noStrike">
                          <a:effectLst/>
                        </a:rPr>
                        <a:t>okulistyka</a:t>
                      </a:r>
                      <a:endParaRPr lang="pl-PL" sz="500" b="0" i="0" u="none" strike="noStrike">
                        <a:effectLst/>
                        <a:latin typeface="Arial Narrow"/>
                      </a:endParaRPr>
                    </a:p>
                  </a:txBody>
                  <a:tcPr marL="5244" marR="5244" marT="5244" marB="0" vert="vert270" anchor="b"/>
                </a:tc>
                <a:tc>
                  <a:txBody>
                    <a:bodyPr/>
                    <a:lstStyle/>
                    <a:p>
                      <a:pPr algn="ctr" fontAlgn="b"/>
                      <a:r>
                        <a:rPr lang="pl-PL" sz="500" u="none" strike="noStrike">
                          <a:effectLst/>
                        </a:rPr>
                        <a:t>onkologia i hematologia dziecięca</a:t>
                      </a:r>
                      <a:endParaRPr lang="pl-PL" sz="500" b="0" i="0" u="none" strike="noStrike">
                        <a:effectLst/>
                        <a:latin typeface="Arial Narrow"/>
                      </a:endParaRPr>
                    </a:p>
                  </a:txBody>
                  <a:tcPr marL="5244" marR="5244" marT="5244" marB="0" vert="vert270" anchor="b"/>
                </a:tc>
                <a:tc>
                  <a:txBody>
                    <a:bodyPr/>
                    <a:lstStyle/>
                    <a:p>
                      <a:pPr algn="ctr" fontAlgn="b"/>
                      <a:r>
                        <a:rPr lang="pl-PL" sz="500" u="none" strike="noStrike">
                          <a:effectLst/>
                        </a:rPr>
                        <a:t>onkologia kliniczna</a:t>
                      </a:r>
                      <a:endParaRPr lang="pl-PL" sz="500" b="0" i="0" u="none" strike="noStrike">
                        <a:effectLst/>
                        <a:latin typeface="Arial Narrow"/>
                      </a:endParaRPr>
                    </a:p>
                  </a:txBody>
                  <a:tcPr marL="5244" marR="5244" marT="5244" marB="0" vert="vert270" anchor="b"/>
                </a:tc>
                <a:tc>
                  <a:txBody>
                    <a:bodyPr/>
                    <a:lstStyle/>
                    <a:p>
                      <a:pPr algn="ctr" fontAlgn="b"/>
                      <a:r>
                        <a:rPr lang="pl-PL" sz="500" u="none" strike="noStrike">
                          <a:effectLst/>
                        </a:rPr>
                        <a:t>ortopedia i traumat narz ruchu</a:t>
                      </a:r>
                      <a:endParaRPr lang="pl-PL" sz="500" b="0" i="0" u="none" strike="noStrike">
                        <a:effectLst/>
                        <a:latin typeface="Arial Narrow"/>
                      </a:endParaRPr>
                    </a:p>
                  </a:txBody>
                  <a:tcPr marL="5244" marR="5244" marT="5244" marB="0" vert="vert270" anchor="b"/>
                </a:tc>
                <a:tc>
                  <a:txBody>
                    <a:bodyPr/>
                    <a:lstStyle/>
                    <a:p>
                      <a:pPr algn="ctr" fontAlgn="b"/>
                      <a:r>
                        <a:rPr lang="pl-PL" sz="500" u="none" strike="noStrike">
                          <a:effectLst/>
                        </a:rPr>
                        <a:t>otorynolaryngologia</a:t>
                      </a:r>
                      <a:endParaRPr lang="pl-PL" sz="500" b="0" i="0" u="none" strike="noStrike">
                        <a:effectLst/>
                        <a:latin typeface="Arial Narrow"/>
                      </a:endParaRPr>
                    </a:p>
                  </a:txBody>
                  <a:tcPr marL="5244" marR="5244" marT="5244" marB="0" vert="vert270" anchor="b"/>
                </a:tc>
                <a:tc>
                  <a:txBody>
                    <a:bodyPr/>
                    <a:lstStyle/>
                    <a:p>
                      <a:pPr algn="ctr" fontAlgn="b"/>
                      <a:r>
                        <a:rPr lang="pl-PL" sz="500" u="none" strike="noStrike">
                          <a:effectLst/>
                        </a:rPr>
                        <a:t>pediatria</a:t>
                      </a:r>
                      <a:endParaRPr lang="pl-PL" sz="500" b="0" i="0" u="none" strike="noStrike">
                        <a:effectLst/>
                        <a:latin typeface="Arial Narrow"/>
                      </a:endParaRPr>
                    </a:p>
                  </a:txBody>
                  <a:tcPr marL="5244" marR="5244" marT="5244" marB="0" vert="vert270" anchor="b"/>
                </a:tc>
                <a:tc>
                  <a:txBody>
                    <a:bodyPr/>
                    <a:lstStyle/>
                    <a:p>
                      <a:pPr algn="ctr" fontAlgn="b"/>
                      <a:r>
                        <a:rPr lang="pl-PL" sz="500" u="none" strike="noStrike">
                          <a:effectLst/>
                        </a:rPr>
                        <a:t>położnictwo i ginekologia</a:t>
                      </a:r>
                      <a:endParaRPr lang="pl-PL" sz="500" b="0" i="0" u="none" strike="noStrike">
                        <a:effectLst/>
                        <a:latin typeface="Arial Narrow"/>
                      </a:endParaRPr>
                    </a:p>
                  </a:txBody>
                  <a:tcPr marL="5244" marR="5244" marT="5244" marB="0" vert="vert270" anchor="b"/>
                </a:tc>
                <a:tc>
                  <a:txBody>
                    <a:bodyPr/>
                    <a:lstStyle/>
                    <a:p>
                      <a:pPr algn="ctr" fontAlgn="b"/>
                      <a:r>
                        <a:rPr lang="pl-PL" sz="500" u="none" strike="noStrike">
                          <a:effectLst/>
                        </a:rPr>
                        <a:t>reumatologia</a:t>
                      </a:r>
                      <a:endParaRPr lang="pl-PL" sz="500" b="0" i="0" u="none" strike="noStrike">
                        <a:effectLst/>
                        <a:latin typeface="Arial Narrow"/>
                      </a:endParaRPr>
                    </a:p>
                  </a:txBody>
                  <a:tcPr marL="5244" marR="5244" marT="5244" marB="0" vert="vert270" anchor="b"/>
                </a:tc>
                <a:tc>
                  <a:txBody>
                    <a:bodyPr/>
                    <a:lstStyle/>
                    <a:p>
                      <a:pPr algn="ctr" fontAlgn="b"/>
                      <a:r>
                        <a:rPr lang="pl-PL" sz="500" u="none" strike="noStrike">
                          <a:effectLst/>
                        </a:rPr>
                        <a:t>toksykologia kliniczna</a:t>
                      </a:r>
                      <a:endParaRPr lang="pl-PL" sz="500" b="0" i="0" u="none" strike="noStrike">
                        <a:effectLst/>
                        <a:latin typeface="Arial Narrow"/>
                      </a:endParaRPr>
                    </a:p>
                  </a:txBody>
                  <a:tcPr marL="5244" marR="5244" marT="5244" marB="0" vert="vert270" anchor="b"/>
                </a:tc>
                <a:tc>
                  <a:txBody>
                    <a:bodyPr/>
                    <a:lstStyle/>
                    <a:p>
                      <a:pPr algn="ctr" fontAlgn="b"/>
                      <a:r>
                        <a:rPr lang="pl-PL" sz="500" u="none" strike="noStrike">
                          <a:effectLst/>
                        </a:rPr>
                        <a:t>transplantologia kliniczna</a:t>
                      </a:r>
                      <a:endParaRPr lang="pl-PL" sz="500" b="0" i="0" u="none" strike="noStrike">
                        <a:effectLst/>
                        <a:latin typeface="Arial Narrow"/>
                      </a:endParaRPr>
                    </a:p>
                  </a:txBody>
                  <a:tcPr marL="5244" marR="5244" marT="5244" marB="0" vert="vert270" anchor="b"/>
                </a:tc>
                <a:tc>
                  <a:txBody>
                    <a:bodyPr/>
                    <a:lstStyle/>
                    <a:p>
                      <a:pPr algn="ctr" fontAlgn="b"/>
                      <a:r>
                        <a:rPr lang="pl-PL" sz="500" u="none" strike="noStrike">
                          <a:effectLst/>
                        </a:rPr>
                        <a:t>urologia</a:t>
                      </a:r>
                      <a:endParaRPr lang="pl-PL" sz="500" b="0" i="0" u="none" strike="noStrike">
                        <a:effectLst/>
                        <a:latin typeface="Arial Narrow"/>
                      </a:endParaRPr>
                    </a:p>
                  </a:txBody>
                  <a:tcPr marL="5244" marR="5244" marT="5244" marB="0" vert="vert270" anchor="b"/>
                </a:tc>
                <a:tc vMerge="1">
                  <a:txBody>
                    <a:bodyPr/>
                    <a:lstStyle/>
                    <a:p>
                      <a:endParaRPr lang="pl-PL"/>
                    </a:p>
                  </a:txBody>
                  <a:tcPr/>
                </a:tc>
              </a:tr>
              <a:tr h="119774">
                <a:tc>
                  <a:txBody>
                    <a:bodyPr/>
                    <a:lstStyle/>
                    <a:p>
                      <a:pPr algn="ctr" fontAlgn="ctr"/>
                      <a:r>
                        <a:rPr lang="pl-PL" sz="400" u="none" strike="noStrike">
                          <a:effectLst/>
                        </a:rPr>
                        <a:t>1</a:t>
                      </a:r>
                      <a:endParaRPr lang="pl-PL" sz="400" b="0" i="1" u="none" strike="noStrike">
                        <a:effectLst/>
                        <a:latin typeface="Arial Narrow"/>
                      </a:endParaRPr>
                    </a:p>
                  </a:txBody>
                  <a:tcPr marL="5244" marR="5244" marT="5244" marB="0" anchor="ctr"/>
                </a:tc>
                <a:tc>
                  <a:txBody>
                    <a:bodyPr/>
                    <a:lstStyle/>
                    <a:p>
                      <a:pPr algn="ctr" fontAlgn="ctr"/>
                      <a:r>
                        <a:rPr lang="pl-PL" sz="400" u="none" strike="noStrike">
                          <a:effectLst/>
                        </a:rPr>
                        <a:t>2</a:t>
                      </a:r>
                      <a:endParaRPr lang="pl-PL" sz="400" b="0" i="1" u="none" strike="noStrike">
                        <a:effectLst/>
                        <a:latin typeface="Arial Narrow"/>
                      </a:endParaRPr>
                    </a:p>
                  </a:txBody>
                  <a:tcPr marL="5244" marR="5244" marT="5244" marB="0" anchor="ctr"/>
                </a:tc>
                <a:tc>
                  <a:txBody>
                    <a:bodyPr/>
                    <a:lstStyle/>
                    <a:p>
                      <a:pPr algn="ctr" fontAlgn="ctr"/>
                      <a:r>
                        <a:rPr lang="pl-PL" sz="400" u="none" strike="noStrike">
                          <a:effectLst/>
                        </a:rPr>
                        <a:t>3</a:t>
                      </a:r>
                      <a:endParaRPr lang="pl-PL" sz="400" b="0" i="1" u="none" strike="noStrike">
                        <a:effectLst/>
                        <a:latin typeface="Arial Narrow"/>
                      </a:endParaRPr>
                    </a:p>
                  </a:txBody>
                  <a:tcPr marL="5244" marR="5244" marT="5244" marB="0" anchor="ctr"/>
                </a:tc>
                <a:tc>
                  <a:txBody>
                    <a:bodyPr/>
                    <a:lstStyle/>
                    <a:p>
                      <a:pPr algn="ctr" fontAlgn="ctr"/>
                      <a:r>
                        <a:rPr lang="pl-PL" sz="400" u="none" strike="noStrike">
                          <a:effectLst/>
                        </a:rPr>
                        <a:t>4</a:t>
                      </a:r>
                      <a:endParaRPr lang="pl-PL" sz="400" b="0" i="1" u="none" strike="noStrike">
                        <a:effectLst/>
                        <a:latin typeface="Arial Narrow"/>
                      </a:endParaRPr>
                    </a:p>
                  </a:txBody>
                  <a:tcPr marL="5244" marR="5244" marT="5244" marB="0" anchor="ctr"/>
                </a:tc>
                <a:tc>
                  <a:txBody>
                    <a:bodyPr/>
                    <a:lstStyle/>
                    <a:p>
                      <a:pPr algn="ctr" fontAlgn="ctr"/>
                      <a:r>
                        <a:rPr lang="pl-PL" sz="400" u="none" strike="noStrike">
                          <a:effectLst/>
                        </a:rPr>
                        <a:t>5</a:t>
                      </a:r>
                      <a:endParaRPr lang="pl-PL" sz="400" b="0" i="1" u="none" strike="noStrike">
                        <a:effectLst/>
                        <a:latin typeface="Arial Narrow"/>
                      </a:endParaRPr>
                    </a:p>
                  </a:txBody>
                  <a:tcPr marL="5244" marR="5244" marT="5244" marB="0" anchor="ctr"/>
                </a:tc>
                <a:tc>
                  <a:txBody>
                    <a:bodyPr/>
                    <a:lstStyle/>
                    <a:p>
                      <a:pPr algn="ctr" fontAlgn="ctr"/>
                      <a:r>
                        <a:rPr lang="pl-PL" sz="400" u="none" strike="noStrike">
                          <a:effectLst/>
                        </a:rPr>
                        <a:t>6</a:t>
                      </a:r>
                      <a:endParaRPr lang="pl-PL" sz="400" b="0" i="1" u="none" strike="noStrike">
                        <a:effectLst/>
                        <a:latin typeface="Arial Narrow"/>
                      </a:endParaRPr>
                    </a:p>
                  </a:txBody>
                  <a:tcPr marL="5244" marR="5244" marT="5244" marB="0" anchor="ctr"/>
                </a:tc>
                <a:tc>
                  <a:txBody>
                    <a:bodyPr/>
                    <a:lstStyle/>
                    <a:p>
                      <a:pPr algn="ctr" fontAlgn="ctr"/>
                      <a:r>
                        <a:rPr lang="pl-PL" sz="400" u="none" strike="noStrike">
                          <a:effectLst/>
                        </a:rPr>
                        <a:t>7</a:t>
                      </a:r>
                      <a:endParaRPr lang="pl-PL" sz="400" b="0" i="1" u="none" strike="noStrike">
                        <a:effectLst/>
                        <a:latin typeface="Arial Narrow"/>
                      </a:endParaRPr>
                    </a:p>
                  </a:txBody>
                  <a:tcPr marL="5244" marR="5244" marT="5244" marB="0" anchor="ctr"/>
                </a:tc>
                <a:tc>
                  <a:txBody>
                    <a:bodyPr/>
                    <a:lstStyle/>
                    <a:p>
                      <a:pPr algn="ctr" fontAlgn="ctr"/>
                      <a:r>
                        <a:rPr lang="pl-PL" sz="400" u="none" strike="noStrike">
                          <a:effectLst/>
                        </a:rPr>
                        <a:t>8</a:t>
                      </a:r>
                      <a:endParaRPr lang="pl-PL" sz="400" b="0" i="1" u="none" strike="noStrike">
                        <a:effectLst/>
                        <a:latin typeface="Arial Narrow"/>
                      </a:endParaRPr>
                    </a:p>
                  </a:txBody>
                  <a:tcPr marL="5244" marR="5244" marT="5244" marB="0" anchor="ctr"/>
                </a:tc>
                <a:tc>
                  <a:txBody>
                    <a:bodyPr/>
                    <a:lstStyle/>
                    <a:p>
                      <a:pPr algn="ctr" fontAlgn="ctr"/>
                      <a:r>
                        <a:rPr lang="pl-PL" sz="400" u="none" strike="noStrike">
                          <a:effectLst/>
                        </a:rPr>
                        <a:t>9</a:t>
                      </a:r>
                      <a:endParaRPr lang="pl-PL" sz="400" b="0" i="1" u="none" strike="noStrike">
                        <a:effectLst/>
                        <a:latin typeface="Arial Narrow"/>
                      </a:endParaRPr>
                    </a:p>
                  </a:txBody>
                  <a:tcPr marL="5244" marR="5244" marT="5244" marB="0" anchor="ctr"/>
                </a:tc>
                <a:tc>
                  <a:txBody>
                    <a:bodyPr/>
                    <a:lstStyle/>
                    <a:p>
                      <a:pPr algn="ctr" fontAlgn="ctr"/>
                      <a:r>
                        <a:rPr lang="pl-PL" sz="400" u="none" strike="noStrike">
                          <a:effectLst/>
                        </a:rPr>
                        <a:t>10</a:t>
                      </a:r>
                      <a:endParaRPr lang="pl-PL" sz="400" b="0" i="1" u="none" strike="noStrike">
                        <a:effectLst/>
                        <a:latin typeface="Arial Narrow"/>
                      </a:endParaRPr>
                    </a:p>
                  </a:txBody>
                  <a:tcPr marL="5244" marR="5244" marT="5244" marB="0" anchor="ctr"/>
                </a:tc>
                <a:tc gridSpan="39">
                  <a:txBody>
                    <a:bodyPr/>
                    <a:lstStyle/>
                    <a:p>
                      <a:pPr algn="ctr" fontAlgn="b"/>
                      <a:r>
                        <a:rPr lang="pl-PL" sz="400" u="none" strike="noStrike">
                          <a:effectLst/>
                        </a:rPr>
                        <a:t>11</a:t>
                      </a:r>
                      <a:endParaRPr lang="pl-PL" sz="400" b="0" i="1" u="none" strike="noStrike">
                        <a:effectLst/>
                        <a:latin typeface="Arial Narrow"/>
                      </a:endParaRPr>
                    </a:p>
                  </a:txBody>
                  <a:tcPr marL="5244" marR="5244" marT="5244" marB="0" anchor="b"/>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gn="ctr" fontAlgn="ctr"/>
                      <a:r>
                        <a:rPr lang="pl-PL" sz="400" u="none" strike="noStrike">
                          <a:effectLst/>
                        </a:rPr>
                        <a:t>12</a:t>
                      </a:r>
                      <a:endParaRPr lang="pl-PL" sz="400" b="0" i="1" u="none" strike="noStrike">
                        <a:effectLst/>
                        <a:latin typeface="Arial Narrow"/>
                      </a:endParaRPr>
                    </a:p>
                  </a:txBody>
                  <a:tcPr marL="5244" marR="5244" marT="5244" marB="0" anchor="ctr"/>
                </a:tc>
              </a:tr>
              <a:tr h="317661">
                <a:tc>
                  <a:txBody>
                    <a:bodyPr/>
                    <a:lstStyle/>
                    <a:p>
                      <a:pPr algn="ctr" fontAlgn="ctr"/>
                      <a:r>
                        <a:rPr lang="pl-PL" sz="600" u="none" strike="noStrike">
                          <a:effectLst/>
                        </a:rPr>
                        <a:t>481</a:t>
                      </a:r>
                      <a:endParaRPr lang="pl-PL" sz="600" b="0" i="0" u="none" strike="noStrike">
                        <a:effectLst/>
                        <a:latin typeface="Arial Narrow"/>
                      </a:endParaRPr>
                    </a:p>
                  </a:txBody>
                  <a:tcPr marL="5244" marR="5244" marT="5244" marB="0" anchor="ctr"/>
                </a:tc>
                <a:tc>
                  <a:txBody>
                    <a:bodyPr/>
                    <a:lstStyle/>
                    <a:p>
                      <a:pPr algn="ctr" fontAlgn="ctr"/>
                      <a:r>
                        <a:rPr lang="pl-PL" sz="1600" u="none" strike="noStrike" dirty="0">
                          <a:solidFill>
                            <a:srgbClr val="FF0000"/>
                          </a:solidFill>
                          <a:effectLst/>
                        </a:rPr>
                        <a:t>Q01</a:t>
                      </a:r>
                      <a:endParaRPr lang="pl-PL" sz="1600" b="1" i="0" u="none" strike="noStrike" dirty="0">
                        <a:solidFill>
                          <a:srgbClr val="FF0000"/>
                        </a:solidFill>
                        <a:effectLst/>
                        <a:latin typeface="Arial Narrow"/>
                      </a:endParaRPr>
                    </a:p>
                  </a:txBody>
                  <a:tcPr marL="5244" marR="5244" marT="5244" marB="0" anchor="ctr"/>
                </a:tc>
                <a:tc>
                  <a:txBody>
                    <a:bodyPr/>
                    <a:lstStyle/>
                    <a:p>
                      <a:pPr algn="ctr" fontAlgn="ctr"/>
                      <a:r>
                        <a:rPr lang="pl-PL" sz="500" u="none" strike="noStrike" dirty="0">
                          <a:effectLst/>
                        </a:rPr>
                        <a:t>5.51.01.0015001</a:t>
                      </a:r>
                      <a:endParaRPr lang="pl-PL" sz="500" b="0" i="0" u="none" strike="noStrike" dirty="0">
                        <a:effectLst/>
                        <a:latin typeface="Arial Narrow"/>
                      </a:endParaRPr>
                    </a:p>
                  </a:txBody>
                  <a:tcPr marL="5244" marR="5244" marT="5244" marB="0" anchor="ctr"/>
                </a:tc>
                <a:tc>
                  <a:txBody>
                    <a:bodyPr/>
                    <a:lstStyle/>
                    <a:p>
                      <a:pPr algn="l" fontAlgn="ctr"/>
                      <a:r>
                        <a:rPr lang="pl-PL" sz="500" u="none" strike="noStrike">
                          <a:effectLst/>
                        </a:rPr>
                        <a:t>Endowaskularne zaopatrzenie tętniaka aorty *</a:t>
                      </a:r>
                      <a:endParaRPr lang="pl-PL" sz="500" b="0" i="0" u="none" strike="noStrike">
                        <a:effectLst/>
                        <a:latin typeface="Arial Narrow"/>
                      </a:endParaRPr>
                    </a:p>
                  </a:txBody>
                  <a:tcPr marL="5244" marR="5244" marT="5244" marB="0" anchor="ctr"/>
                </a:tc>
                <a:tc>
                  <a:txBody>
                    <a:bodyPr/>
                    <a:lstStyle/>
                    <a:p>
                      <a:pPr algn="ctr" fontAlgn="ctr"/>
                      <a:r>
                        <a:rPr lang="pl-PL" sz="700" u="none" strike="noStrike">
                          <a:effectLst/>
                        </a:rPr>
                        <a:t>1 216</a:t>
                      </a:r>
                      <a:endParaRPr lang="pl-PL" sz="700" b="1" i="0" u="none" strike="noStrike">
                        <a:effectLst/>
                        <a:latin typeface="Arial Narrow"/>
                      </a:endParaRPr>
                    </a:p>
                  </a:txBody>
                  <a:tcPr marL="5244" marR="5244" marT="5244" marB="0" anchor="ctr"/>
                </a:tc>
                <a:tc>
                  <a:txBody>
                    <a:bodyPr/>
                    <a:lstStyle/>
                    <a:p>
                      <a:pPr algn="ctr" fontAlgn="ctr"/>
                      <a:r>
                        <a:rPr lang="pl-PL" sz="700" u="none" strike="noStrike">
                          <a:effectLst/>
                        </a:rPr>
                        <a:t> </a:t>
                      </a:r>
                      <a:endParaRPr lang="pl-PL" sz="700" b="1" i="0" u="none" strike="noStrike">
                        <a:effectLst/>
                        <a:latin typeface="Arial Narrow"/>
                      </a:endParaRPr>
                    </a:p>
                  </a:txBody>
                  <a:tcPr marL="5244" marR="5244" marT="5244" marB="0" anchor="ctr"/>
                </a:tc>
                <a:tc>
                  <a:txBody>
                    <a:bodyPr/>
                    <a:lstStyle/>
                    <a:p>
                      <a:pPr algn="ctr" fontAlgn="ctr"/>
                      <a:r>
                        <a:rPr lang="pl-PL" sz="700" u="none" strike="noStrike">
                          <a:effectLst/>
                        </a:rPr>
                        <a:t> </a:t>
                      </a:r>
                      <a:endParaRPr lang="pl-PL" sz="700" b="1" i="0" u="none" strike="noStrike">
                        <a:effectLst/>
                        <a:latin typeface="Arial Narrow"/>
                      </a:endParaRPr>
                    </a:p>
                  </a:txBody>
                  <a:tcPr marL="5244" marR="5244" marT="5244" marB="0" anchor="ctr"/>
                </a:tc>
                <a:tc>
                  <a:txBody>
                    <a:bodyPr/>
                    <a:lstStyle/>
                    <a:p>
                      <a:pPr algn="ctr" fontAlgn="ctr"/>
                      <a:r>
                        <a:rPr lang="pl-PL" sz="700" u="none" strike="noStrike">
                          <a:effectLst/>
                        </a:rPr>
                        <a:t> </a:t>
                      </a:r>
                      <a:endParaRPr lang="pl-PL" sz="700" b="1" i="0" u="none" strike="noStrike">
                        <a:effectLst/>
                        <a:latin typeface="Arial Narrow"/>
                      </a:endParaRPr>
                    </a:p>
                  </a:txBody>
                  <a:tcPr marL="5244" marR="5244" marT="5244" marB="0" anchor="ctr"/>
                </a:tc>
                <a:tc>
                  <a:txBody>
                    <a:bodyPr/>
                    <a:lstStyle/>
                    <a:p>
                      <a:pPr algn="ctr" fontAlgn="ctr"/>
                      <a:r>
                        <a:rPr lang="pl-PL" sz="700" u="none" strike="noStrike">
                          <a:effectLst/>
                        </a:rPr>
                        <a:t> </a:t>
                      </a:r>
                      <a:endParaRPr lang="pl-PL" sz="700" b="1" i="0" u="none" strike="noStrike">
                        <a:effectLst/>
                        <a:latin typeface="Arial Narrow"/>
                      </a:endParaRPr>
                    </a:p>
                  </a:txBody>
                  <a:tcPr marL="5244" marR="5244" marT="5244" marB="0" anchor="ctr"/>
                </a:tc>
                <a:tc>
                  <a:txBody>
                    <a:bodyPr/>
                    <a:lstStyle/>
                    <a:p>
                      <a:pPr algn="ctr" fontAlgn="ctr"/>
                      <a:r>
                        <a:rPr lang="pl-PL" sz="700" u="none" strike="noStrike">
                          <a:effectLst/>
                        </a:rPr>
                        <a:t> </a:t>
                      </a:r>
                      <a:endParaRPr lang="pl-PL" sz="700" b="1"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ctr" fontAlgn="ctr"/>
                      <a:r>
                        <a:rPr lang="pl-PL" sz="600" u="none" strike="noStrike">
                          <a:effectLst/>
                        </a:rPr>
                        <a:t>X</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X</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500" u="none" strike="noStrike">
                          <a:effectLst/>
                        </a:rPr>
                        <a:t>- warunki określone w zał. nr 3;</a:t>
                      </a:r>
                      <a:br>
                        <a:rPr lang="pl-PL" sz="500" u="none" strike="noStrike">
                          <a:effectLst/>
                        </a:rPr>
                      </a:br>
                      <a:r>
                        <a:rPr lang="pl-PL" sz="500" u="none" strike="noStrike">
                          <a:effectLst/>
                        </a:rPr>
                        <a:t>- w kardiochirurgii dotyczy wyłącznie aorty piersiowej</a:t>
                      </a:r>
                      <a:endParaRPr lang="pl-PL" sz="500" b="0" i="0" u="none" strike="noStrike">
                        <a:effectLst/>
                        <a:latin typeface="Arial Narrow"/>
                      </a:endParaRPr>
                    </a:p>
                  </a:txBody>
                  <a:tcPr marL="5244" marR="5244" marT="5244" marB="0" anchor="ctr"/>
                </a:tc>
              </a:tr>
              <a:tr h="124981">
                <a:tc>
                  <a:txBody>
                    <a:bodyPr/>
                    <a:lstStyle/>
                    <a:p>
                      <a:pPr algn="ctr" fontAlgn="ctr"/>
                      <a:r>
                        <a:rPr lang="pl-PL" sz="600" u="none" strike="noStrike">
                          <a:effectLst/>
                        </a:rPr>
                        <a:t>509</a:t>
                      </a:r>
                      <a:endParaRPr lang="pl-PL" sz="600" b="0" i="0" u="none" strike="noStrike">
                        <a:effectLst/>
                        <a:latin typeface="Arial Narrow"/>
                      </a:endParaRPr>
                    </a:p>
                  </a:txBody>
                  <a:tcPr marL="5244" marR="5244" marT="5244" marB="0" anchor="ctr"/>
                </a:tc>
                <a:tc>
                  <a:txBody>
                    <a:bodyPr/>
                    <a:lstStyle/>
                    <a:p>
                      <a:pPr algn="ctr" fontAlgn="ctr"/>
                      <a:r>
                        <a:rPr lang="pl-PL" sz="1600" u="none" strike="noStrike" dirty="0">
                          <a:solidFill>
                            <a:srgbClr val="FF0000"/>
                          </a:solidFill>
                          <a:effectLst/>
                        </a:rPr>
                        <a:t>Q52</a:t>
                      </a:r>
                      <a:endParaRPr lang="pl-PL" sz="1600" b="1" i="0" u="none" strike="noStrike" dirty="0">
                        <a:solidFill>
                          <a:srgbClr val="FF0000"/>
                        </a:solidFill>
                        <a:effectLst/>
                        <a:latin typeface="Arial Narrow"/>
                      </a:endParaRPr>
                    </a:p>
                  </a:txBody>
                  <a:tcPr marL="5244" marR="5244" marT="5244" marB="0" anchor="ctr"/>
                </a:tc>
                <a:tc>
                  <a:txBody>
                    <a:bodyPr/>
                    <a:lstStyle/>
                    <a:p>
                      <a:pPr algn="ctr" fontAlgn="ctr"/>
                      <a:r>
                        <a:rPr lang="pl-PL" sz="500" u="none" strike="noStrike" dirty="0">
                          <a:effectLst/>
                        </a:rPr>
                        <a:t>5.51.01.0015052</a:t>
                      </a:r>
                      <a:endParaRPr lang="pl-PL" sz="500" b="0" i="0" u="none" strike="noStrike" dirty="0">
                        <a:effectLst/>
                        <a:latin typeface="Arial Narrow"/>
                      </a:endParaRPr>
                    </a:p>
                  </a:txBody>
                  <a:tcPr marL="5244" marR="5244" marT="5244" marB="0" anchor="ctr"/>
                </a:tc>
                <a:tc>
                  <a:txBody>
                    <a:bodyPr/>
                    <a:lstStyle/>
                    <a:p>
                      <a:pPr algn="l" fontAlgn="ctr"/>
                      <a:r>
                        <a:rPr lang="pl-PL" sz="500" u="none" strike="noStrike">
                          <a:effectLst/>
                        </a:rPr>
                        <a:t>Dostęp w leczeniu nerkozastępczym *</a:t>
                      </a:r>
                      <a:endParaRPr lang="pl-PL" sz="500" b="0" i="0" u="none" strike="noStrike">
                        <a:effectLst/>
                        <a:latin typeface="Arial Narrow"/>
                      </a:endParaRPr>
                    </a:p>
                  </a:txBody>
                  <a:tcPr marL="5244" marR="5244" marT="5244" marB="0" anchor="ctr"/>
                </a:tc>
                <a:tc>
                  <a:txBody>
                    <a:bodyPr/>
                    <a:lstStyle/>
                    <a:p>
                      <a:pPr algn="ctr" fontAlgn="ctr"/>
                      <a:r>
                        <a:rPr lang="pl-PL" sz="700" u="none" strike="noStrike">
                          <a:effectLst/>
                        </a:rPr>
                        <a:t>48</a:t>
                      </a:r>
                      <a:endParaRPr lang="pl-PL" sz="700" b="1" i="0" u="none" strike="noStrike">
                        <a:effectLst/>
                        <a:latin typeface="Arial Narrow"/>
                      </a:endParaRPr>
                    </a:p>
                  </a:txBody>
                  <a:tcPr marL="5244" marR="5244" marT="5244" marB="0" anchor="ctr"/>
                </a:tc>
                <a:tc>
                  <a:txBody>
                    <a:bodyPr/>
                    <a:lstStyle/>
                    <a:p>
                      <a:pPr algn="ctr" fontAlgn="ctr"/>
                      <a:r>
                        <a:rPr lang="pl-PL" sz="700" u="none" strike="noStrike">
                          <a:effectLst/>
                        </a:rPr>
                        <a:t>46</a:t>
                      </a:r>
                      <a:endParaRPr lang="pl-PL" sz="700" b="1" i="0" u="none" strike="noStrike">
                        <a:effectLst/>
                        <a:latin typeface="Arial Narrow"/>
                      </a:endParaRPr>
                    </a:p>
                  </a:txBody>
                  <a:tcPr marL="5244" marR="5244" marT="5244" marB="0" anchor="ctr"/>
                </a:tc>
                <a:tc>
                  <a:txBody>
                    <a:bodyPr/>
                    <a:lstStyle/>
                    <a:p>
                      <a:pPr algn="ctr" fontAlgn="ctr"/>
                      <a:r>
                        <a:rPr lang="pl-PL" sz="700" u="none" strike="noStrike">
                          <a:effectLst/>
                        </a:rPr>
                        <a:t>43</a:t>
                      </a:r>
                      <a:endParaRPr lang="pl-PL" sz="700" b="1" i="0" u="none" strike="noStrike">
                        <a:effectLst/>
                        <a:latin typeface="Arial Narrow"/>
                      </a:endParaRPr>
                    </a:p>
                  </a:txBody>
                  <a:tcPr marL="5244" marR="5244" marT="5244" marB="0" anchor="ctr"/>
                </a:tc>
                <a:tc>
                  <a:txBody>
                    <a:bodyPr/>
                    <a:lstStyle/>
                    <a:p>
                      <a:pPr algn="ctr" fontAlgn="ctr"/>
                      <a:r>
                        <a:rPr lang="pl-PL" sz="700" u="none" strike="noStrike">
                          <a:effectLst/>
                        </a:rPr>
                        <a:t> </a:t>
                      </a:r>
                      <a:endParaRPr lang="pl-PL" sz="700" b="1" i="0" u="none" strike="noStrike">
                        <a:effectLst/>
                        <a:latin typeface="Arial Narrow"/>
                      </a:endParaRPr>
                    </a:p>
                  </a:txBody>
                  <a:tcPr marL="5244" marR="5244" marT="5244" marB="0" anchor="ctr"/>
                </a:tc>
                <a:tc>
                  <a:txBody>
                    <a:bodyPr/>
                    <a:lstStyle/>
                    <a:p>
                      <a:pPr algn="ctr" fontAlgn="ctr"/>
                      <a:r>
                        <a:rPr lang="pl-PL" sz="700" u="none" strike="noStrike">
                          <a:effectLst/>
                        </a:rPr>
                        <a:t>43</a:t>
                      </a:r>
                      <a:endParaRPr lang="pl-PL" sz="700" b="1" i="0" u="none" strike="noStrike">
                        <a:effectLst/>
                        <a:latin typeface="Arial Narrow"/>
                      </a:endParaRPr>
                    </a:p>
                  </a:txBody>
                  <a:tcPr marL="5244" marR="5244" marT="5244" marB="0" anchor="ctr"/>
                </a:tc>
                <a:tc>
                  <a:txBody>
                    <a:bodyPr/>
                    <a:lstStyle/>
                    <a:p>
                      <a:pPr algn="ctr" fontAlgn="ctr"/>
                      <a:r>
                        <a:rPr lang="pl-PL" sz="700" u="none" strike="noStrike">
                          <a:effectLst/>
                        </a:rPr>
                        <a:t> </a:t>
                      </a:r>
                      <a:endParaRPr lang="pl-PL" sz="700" b="1"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X</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X</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ctr" fontAlgn="ctr"/>
                      <a:r>
                        <a:rPr lang="pl-PL" sz="600" u="none" strike="noStrike">
                          <a:effectLst/>
                        </a:rPr>
                        <a:t>X</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X</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X</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X</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1"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600" u="none" strike="noStrike">
                          <a:effectLst/>
                        </a:rPr>
                        <a:t> </a:t>
                      </a:r>
                      <a:endParaRPr lang="pl-PL" sz="600" b="0" i="0" u="none" strike="noStrike">
                        <a:effectLst/>
                        <a:latin typeface="Arial Narrow"/>
                      </a:endParaRPr>
                    </a:p>
                  </a:txBody>
                  <a:tcPr marL="5244" marR="5244" marT="5244" marB="0" anchor="ctr"/>
                </a:tc>
                <a:tc>
                  <a:txBody>
                    <a:bodyPr/>
                    <a:lstStyle/>
                    <a:p>
                      <a:pPr algn="l" fontAlgn="ctr"/>
                      <a:r>
                        <a:rPr lang="pl-PL" sz="500" u="none" strike="noStrike" dirty="0">
                          <a:effectLst/>
                        </a:rPr>
                        <a:t> </a:t>
                      </a:r>
                      <a:endParaRPr lang="pl-PL" sz="500" b="0" i="0" u="none" strike="noStrike" dirty="0">
                        <a:effectLst/>
                        <a:latin typeface="Arial Narrow"/>
                      </a:endParaRPr>
                    </a:p>
                  </a:txBody>
                  <a:tcPr marL="5244" marR="5244" marT="5244" marB="0" anchor="ctr"/>
                </a:tc>
              </a:tr>
            </a:tbl>
          </a:graphicData>
        </a:graphic>
      </p:graphicFrame>
      <p:sp>
        <p:nvSpPr>
          <p:cNvPr id="4" name="Objaśnienie liniowe 1 3"/>
          <p:cNvSpPr/>
          <p:nvPr/>
        </p:nvSpPr>
        <p:spPr>
          <a:xfrm>
            <a:off x="6234763" y="164326"/>
            <a:ext cx="2812576" cy="960418"/>
          </a:xfrm>
          <a:prstGeom prst="borderCallout1">
            <a:avLst>
              <a:gd name="adj1" fmla="val 18750"/>
              <a:gd name="adj2" fmla="val -8333"/>
              <a:gd name="adj3" fmla="val 50661"/>
              <a:gd name="adj4" fmla="val -3712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d</a:t>
            </a:r>
            <a:r>
              <a:rPr lang="pl-PL" dirty="0" smtClean="0"/>
              <a:t>o realizacji na obu poziomach (i nie tylko)</a:t>
            </a:r>
            <a:endParaRPr lang="pl-PL" dirty="0"/>
          </a:p>
        </p:txBody>
      </p:sp>
      <p:sp>
        <p:nvSpPr>
          <p:cNvPr id="5" name="Objaśnienie liniowe 1 4"/>
          <p:cNvSpPr/>
          <p:nvPr/>
        </p:nvSpPr>
        <p:spPr>
          <a:xfrm>
            <a:off x="5868144" y="3356992"/>
            <a:ext cx="2812576" cy="960418"/>
          </a:xfrm>
          <a:prstGeom prst="borderCallout1">
            <a:avLst>
              <a:gd name="adj1" fmla="val 18750"/>
              <a:gd name="adj2" fmla="val -8333"/>
              <a:gd name="adj3" fmla="val 50661"/>
              <a:gd name="adj4" fmla="val -3712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d</a:t>
            </a:r>
            <a:r>
              <a:rPr lang="pl-PL" dirty="0" smtClean="0"/>
              <a:t>o realizacji na obu poziomach</a:t>
            </a:r>
            <a:endParaRPr lang="pl-PL" dirty="0"/>
          </a:p>
        </p:txBody>
      </p:sp>
    </p:spTree>
    <p:extLst>
      <p:ext uri="{BB962C8B-B14F-4D97-AF65-F5344CB8AC3E}">
        <p14:creationId xmlns:p14="http://schemas.microsoft.com/office/powerpoint/2010/main" val="1654071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60648"/>
            <a:ext cx="7128792"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2160" y="3915001"/>
            <a:ext cx="6962328" cy="2754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09146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bjaśnienie liniowe 1 2"/>
          <p:cNvSpPr/>
          <p:nvPr/>
        </p:nvSpPr>
        <p:spPr>
          <a:xfrm>
            <a:off x="6156176" y="164326"/>
            <a:ext cx="2812576" cy="464664"/>
          </a:xfrm>
          <a:prstGeom prst="borderCallout1">
            <a:avLst>
              <a:gd name="adj1" fmla="val 18750"/>
              <a:gd name="adj2" fmla="val -8333"/>
              <a:gd name="adj3" fmla="val 159987"/>
              <a:gd name="adj4" fmla="val -1826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Zał. nr 1 – tabela wag </a:t>
            </a:r>
            <a:endParaRPr lang="pl-PL"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764704"/>
            <a:ext cx="7488832" cy="5815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jaśnienie liniowe 1 3"/>
          <p:cNvSpPr/>
          <p:nvPr/>
        </p:nvSpPr>
        <p:spPr>
          <a:xfrm>
            <a:off x="5500844" y="6325503"/>
            <a:ext cx="3467908" cy="509506"/>
          </a:xfrm>
          <a:prstGeom prst="borderCallout1">
            <a:avLst>
              <a:gd name="adj1" fmla="val 49769"/>
              <a:gd name="adj2" fmla="val -2013"/>
              <a:gd name="adj3" fmla="val -137095"/>
              <a:gd name="adj4" fmla="val -6876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p</a:t>
            </a:r>
            <a:r>
              <a:rPr lang="pl-PL" dirty="0" smtClean="0"/>
              <a:t>rzy braku innych wytycznych - LITERALNIE</a:t>
            </a:r>
            <a:endParaRPr lang="pl-PL" dirty="0"/>
          </a:p>
        </p:txBody>
      </p:sp>
    </p:spTree>
    <p:extLst>
      <p:ext uri="{BB962C8B-B14F-4D97-AF65-F5344CB8AC3E}">
        <p14:creationId xmlns:p14="http://schemas.microsoft.com/office/powerpoint/2010/main" val="13545241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rostokąt 1"/>
          <p:cNvSpPr/>
          <p:nvPr/>
        </p:nvSpPr>
        <p:spPr>
          <a:xfrm>
            <a:off x="827584" y="404664"/>
            <a:ext cx="8316416" cy="6247864"/>
          </a:xfrm>
          <a:prstGeom prst="rect">
            <a:avLst/>
          </a:prstGeom>
        </p:spPr>
        <p:txBody>
          <a:bodyPr wrap="square">
            <a:spAutoFit/>
          </a:bodyPr>
          <a:lstStyle/>
          <a:p>
            <a:r>
              <a:rPr lang="pl-PL" sz="2000" dirty="0">
                <a:solidFill>
                  <a:schemeClr val="bg1"/>
                </a:solidFill>
              </a:rPr>
              <a:t>Na podstawie § 1 ust. 2 zarządzenia nr 3/2014/DSOZ Prezesa Narodowego Funduszu Zdrowia z dnia 23 stycznia 2014 r. </a:t>
            </a:r>
            <a:r>
              <a:rPr lang="pl-PL" sz="2000" i="1" dirty="0">
                <a:solidFill>
                  <a:schemeClr val="bg1"/>
                </a:solidFill>
              </a:rPr>
              <a:t>w sprawie określenia kryteriów oceny ofert w postępowaniu w sprawie zawarcia umowy o udzielanie świadczeń opieki zdrowotnej</a:t>
            </a:r>
            <a:r>
              <a:rPr lang="pl-PL" sz="2000" dirty="0">
                <a:solidFill>
                  <a:schemeClr val="bg1"/>
                </a:solidFill>
              </a:rPr>
              <a:t>, aby spełnić kryterium certyfikatu systemu zarządzania, certyfikat ISO musi spełniać łącznie 4 warunki</a:t>
            </a:r>
            <a:r>
              <a:rPr lang="pl-PL" sz="2000" dirty="0" smtClean="0">
                <a:solidFill>
                  <a:schemeClr val="bg1"/>
                </a:solidFill>
              </a:rPr>
              <a:t>:</a:t>
            </a:r>
          </a:p>
          <a:p>
            <a:endParaRPr lang="pl-PL" sz="2000" dirty="0">
              <a:solidFill>
                <a:schemeClr val="bg1"/>
              </a:solidFill>
            </a:endParaRPr>
          </a:p>
          <a:p>
            <a:r>
              <a:rPr lang="pl-PL" sz="2000" dirty="0">
                <a:solidFill>
                  <a:schemeClr val="bg1"/>
                </a:solidFill>
              </a:rPr>
              <a:t>1) mieć </a:t>
            </a:r>
            <a:r>
              <a:rPr lang="pl-PL" sz="2000" u="sng" dirty="0">
                <a:solidFill>
                  <a:schemeClr val="bg1"/>
                </a:solidFill>
              </a:rPr>
              <a:t>zastosowanie w przedmiocie</a:t>
            </a:r>
            <a:r>
              <a:rPr lang="pl-PL" sz="2000" dirty="0">
                <a:solidFill>
                  <a:schemeClr val="bg1"/>
                </a:solidFill>
              </a:rPr>
              <a:t>, na który złożono ofertę;</a:t>
            </a:r>
          </a:p>
          <a:p>
            <a:r>
              <a:rPr lang="pl-PL" sz="2000" dirty="0">
                <a:solidFill>
                  <a:schemeClr val="bg1"/>
                </a:solidFill>
              </a:rPr>
              <a:t>2) obejmować </a:t>
            </a:r>
            <a:r>
              <a:rPr lang="pl-PL" sz="2000" u="sng" dirty="0">
                <a:solidFill>
                  <a:schemeClr val="bg1"/>
                </a:solidFill>
              </a:rPr>
              <a:t>lokalizację (miejsce</a:t>
            </a:r>
            <a:r>
              <a:rPr lang="pl-PL" sz="2000" dirty="0">
                <a:solidFill>
                  <a:schemeClr val="bg1"/>
                </a:solidFill>
              </a:rPr>
              <a:t> udzielania świadczeń) wskazaną w ofercie;</a:t>
            </a:r>
          </a:p>
          <a:p>
            <a:r>
              <a:rPr lang="pl-PL" sz="2000" dirty="0">
                <a:solidFill>
                  <a:schemeClr val="bg1"/>
                </a:solidFill>
              </a:rPr>
              <a:t>3) być </a:t>
            </a:r>
            <a:r>
              <a:rPr lang="pl-PL" sz="2000" u="sng" dirty="0">
                <a:solidFill>
                  <a:schemeClr val="bg1"/>
                </a:solidFill>
              </a:rPr>
              <a:t>ważny w dniu złożenia oferty oraz w dniu rozpoczęcia obowiązywania umowy</a:t>
            </a:r>
            <a:r>
              <a:rPr lang="pl-PL" sz="2000" dirty="0">
                <a:solidFill>
                  <a:schemeClr val="bg1"/>
                </a:solidFill>
              </a:rPr>
              <a:t>;</a:t>
            </a:r>
          </a:p>
          <a:p>
            <a:r>
              <a:rPr lang="pl-PL" sz="2000" dirty="0">
                <a:solidFill>
                  <a:schemeClr val="bg1"/>
                </a:solidFill>
              </a:rPr>
              <a:t>4) być </a:t>
            </a:r>
            <a:r>
              <a:rPr lang="pl-PL" sz="2000" u="sng" dirty="0">
                <a:solidFill>
                  <a:schemeClr val="bg1"/>
                </a:solidFill>
              </a:rPr>
              <a:t>wydany przez jednostkę certyfikującą</a:t>
            </a:r>
            <a:r>
              <a:rPr lang="pl-PL" sz="2000" dirty="0">
                <a:solidFill>
                  <a:schemeClr val="bg1"/>
                </a:solidFill>
              </a:rPr>
              <a:t> systemy zarządzania posiadającą akredytację w zakresie sektora usług medycznych (branża „Zdrowie i opieka społeczna” zgodnie z kodem 38 EA lub kategorią G </a:t>
            </a:r>
            <a:r>
              <a:rPr lang="pl-PL" sz="2000" dirty="0" err="1">
                <a:solidFill>
                  <a:schemeClr val="bg1"/>
                </a:solidFill>
              </a:rPr>
              <a:t>Katering</a:t>
            </a:r>
            <a:r>
              <a:rPr lang="pl-PL" sz="2000" dirty="0">
                <a:solidFill>
                  <a:schemeClr val="bg1"/>
                </a:solidFill>
              </a:rPr>
              <a:t> zgodnie z ISO/TS 22003), udzieloną przez Polskie Centrum Akredytacji lub przez równorzędny podmiot zagraniczny i jest opatrzony symbolem akredytacji jednostki akredytującej.</a:t>
            </a:r>
          </a:p>
          <a:p>
            <a:r>
              <a:rPr lang="pl-PL" sz="2000" dirty="0">
                <a:solidFill>
                  <a:schemeClr val="bg1"/>
                </a:solidFill>
              </a:rPr>
              <a:t> </a:t>
            </a:r>
          </a:p>
          <a:p>
            <a:r>
              <a:rPr lang="pl-PL" sz="2000" dirty="0">
                <a:solidFill>
                  <a:schemeClr val="bg1"/>
                </a:solidFill>
              </a:rPr>
              <a:t>Po spotkaniu z przedstawicielami Polskiego Centrum Akredytacyjnego (instytucji akredytującej podmioty wydające certyfikaty) powyższe wymagania należy rozumieć </a:t>
            </a:r>
            <a:r>
              <a:rPr lang="pl-PL" sz="2000" dirty="0" smtClean="0">
                <a:solidFill>
                  <a:schemeClr val="bg1"/>
                </a:solidFill>
              </a:rPr>
              <a:t>następująco</a:t>
            </a:r>
            <a:r>
              <a:rPr lang="pl-PL" sz="2000" dirty="0">
                <a:solidFill>
                  <a:schemeClr val="bg1"/>
                </a:solidFill>
              </a:rPr>
              <a:t>:</a:t>
            </a:r>
          </a:p>
        </p:txBody>
      </p:sp>
    </p:spTree>
    <p:extLst>
      <p:ext uri="{BB962C8B-B14F-4D97-AF65-F5344CB8AC3E}">
        <p14:creationId xmlns:p14="http://schemas.microsoft.com/office/powerpoint/2010/main" val="22825654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rostokąt 1"/>
          <p:cNvSpPr/>
          <p:nvPr/>
        </p:nvSpPr>
        <p:spPr>
          <a:xfrm>
            <a:off x="1113632" y="0"/>
            <a:ext cx="7992392" cy="7232749"/>
          </a:xfrm>
          <a:prstGeom prst="rect">
            <a:avLst/>
          </a:prstGeom>
        </p:spPr>
        <p:txBody>
          <a:bodyPr wrap="square">
            <a:spAutoFit/>
          </a:bodyPr>
          <a:lstStyle/>
          <a:p>
            <a:pPr algn="just"/>
            <a:r>
              <a:rPr lang="pl-PL" sz="1600" dirty="0" smtClean="0">
                <a:solidFill>
                  <a:schemeClr val="bg1"/>
                </a:solidFill>
              </a:rPr>
              <a:t>Ad. 1 W celu uniknięcia wątpliwości, najlepiej aby przedmiot certyfikacji był określony</a:t>
            </a:r>
            <a:r>
              <a:rPr lang="pl-PL" sz="1600" dirty="0">
                <a:solidFill>
                  <a:schemeClr val="bg1"/>
                </a:solidFill>
              </a:rPr>
              <a:t> </a:t>
            </a:r>
            <a:r>
              <a:rPr lang="pl-PL" sz="1600" dirty="0" smtClean="0">
                <a:solidFill>
                  <a:schemeClr val="bg1"/>
                </a:solidFill>
              </a:rPr>
              <a:t>z dokładnością do zakresu udzielanych świadczeń (np. certyfikat wydany w zakresie świadczeń medycznych udzielanych w ramach ambulatoryjnej opieki specjalistycznej w zakresie kardiologii); certyfikaty wydane z dokładnością do rodzaju świadczeń, w rozumieniu Ogólnych warunków umów (leczenie szpitalne, ambulatoryjna opieka specjalistyczna) będą także uznawane  i odnoszone wówczas do wszystkich świadczeń z danego rodzaju w powiązaniu                     z rejestrem podmiotów wykonujących działalność leczniczą oraz wykazem miejsc udzielania świadczeń (parz pkt 2), chyba że komórki organizacyjne zgłoszone w ofercie zostały zarejestrowane po dacie wydania certyfikatu -  w takim wypadku wymagany jest dla nich nowy certyfikat lub poświadczenie wystawcy że już posiadany obejmuje tę komórkę; certyfikaty wydane dla szeroko rozumianej „działalności medycznej” oraz inne nie pozwalające na weryfikację będą ew. wyjaśniane  z ich wystawcami.</a:t>
            </a:r>
          </a:p>
          <a:p>
            <a:pPr algn="just"/>
            <a:endParaRPr lang="pl-PL" sz="1600" dirty="0" smtClean="0">
              <a:solidFill>
                <a:schemeClr val="bg1"/>
              </a:solidFill>
            </a:endParaRPr>
          </a:p>
          <a:p>
            <a:pPr algn="just"/>
            <a:r>
              <a:rPr lang="pl-PL" sz="1600" dirty="0" smtClean="0">
                <a:solidFill>
                  <a:schemeClr val="bg1"/>
                </a:solidFill>
              </a:rPr>
              <a:t>Ad. 2 W certyfikacie muszą być wskazane wszystkie miejsca objęte certyfikacją, tj. podane adresy miejsc udzielania świadczeń do których odnosi cię certyfikacja, a na które złożono ofertę.</a:t>
            </a:r>
          </a:p>
          <a:p>
            <a:pPr algn="just"/>
            <a:endParaRPr lang="pl-PL" sz="1600" dirty="0" smtClean="0">
              <a:solidFill>
                <a:schemeClr val="bg1"/>
              </a:solidFill>
            </a:endParaRPr>
          </a:p>
          <a:p>
            <a:pPr algn="just"/>
            <a:r>
              <a:rPr lang="pl-PL" sz="1600" dirty="0" smtClean="0">
                <a:solidFill>
                  <a:schemeClr val="bg1"/>
                </a:solidFill>
              </a:rPr>
              <a:t>Ad. 3 Przepis powyższy należy rozmieć literalnie, tzn. w dniu złożenia oferty, oferent powinien legitymować się certyfikatem ważnym na dzień złożenia oferty i na pierwszy dzień obowiązywania umowy; nie jest uznawane za takowe zaplanowanie (lub bycie w trakcie) audytu -certyfikującego / recertyfikującego / kontrolnego.</a:t>
            </a:r>
          </a:p>
          <a:p>
            <a:pPr algn="just"/>
            <a:endParaRPr lang="pl-PL" sz="1600" dirty="0" smtClean="0">
              <a:solidFill>
                <a:schemeClr val="bg1"/>
              </a:solidFill>
            </a:endParaRPr>
          </a:p>
          <a:p>
            <a:pPr algn="just"/>
            <a:r>
              <a:rPr lang="pl-PL" sz="1600" dirty="0" smtClean="0">
                <a:solidFill>
                  <a:schemeClr val="bg1"/>
                </a:solidFill>
              </a:rPr>
              <a:t>Ad. 4 Uznawany jest certyfikat wydane przez jednostkę posiadającą akredytację Polskiego Centrum Akredytacji lub równorzędnego podmiotu zagranicznego, za jaki należy uznawać jednostki akredytujące innego państwa członkowskiego Unii Europejskiej (czyli np. nie Szwajcarii, Norwegii czy USA - z najczęściej występujących instytucji spoza UE); konieczne jest opatrzenie certyfikatu znakiem graficznym lub słownym instytucji akredytującej (certyfikat bez znaku nie jest uznawany). </a:t>
            </a:r>
            <a:endParaRPr lang="pl-PL" sz="1600" dirty="0">
              <a:solidFill>
                <a:schemeClr val="bg1"/>
              </a:solidFill>
            </a:endParaRPr>
          </a:p>
        </p:txBody>
      </p:sp>
    </p:spTree>
    <p:extLst>
      <p:ext uri="{BB962C8B-B14F-4D97-AF65-F5344CB8AC3E}">
        <p14:creationId xmlns:p14="http://schemas.microsoft.com/office/powerpoint/2010/main" val="13704313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3"/>
            <a:ext cx="8507115" cy="5976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50480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927" y="620688"/>
            <a:ext cx="8326529"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37633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76672"/>
            <a:ext cx="8136904"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0991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88" y="1018573"/>
            <a:ext cx="8117533" cy="4476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bjaśnienie liniowe 1 2"/>
          <p:cNvSpPr/>
          <p:nvPr/>
        </p:nvSpPr>
        <p:spPr>
          <a:xfrm>
            <a:off x="5004048" y="5661248"/>
            <a:ext cx="2812576" cy="600378"/>
          </a:xfrm>
          <a:prstGeom prst="borderCallout1">
            <a:avLst>
              <a:gd name="adj1" fmla="val 18750"/>
              <a:gd name="adj2" fmla="val -8333"/>
              <a:gd name="adj3" fmla="val -48995"/>
              <a:gd name="adj4" fmla="val -6000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k</a:t>
            </a:r>
            <a:r>
              <a:rPr lang="pl-PL" dirty="0" smtClean="0"/>
              <a:t>ryterium cenowe</a:t>
            </a:r>
            <a:endParaRPr lang="pl-PL" dirty="0"/>
          </a:p>
        </p:txBody>
      </p:sp>
    </p:spTree>
    <p:extLst>
      <p:ext uri="{BB962C8B-B14F-4D97-AF65-F5344CB8AC3E}">
        <p14:creationId xmlns:p14="http://schemas.microsoft.com/office/powerpoint/2010/main" val="30686007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Prostokąt 16"/>
          <p:cNvSpPr/>
          <p:nvPr/>
        </p:nvSpPr>
        <p:spPr>
          <a:xfrm>
            <a:off x="971600" y="764704"/>
            <a:ext cx="7997152" cy="6186309"/>
          </a:xfrm>
          <a:prstGeom prst="rect">
            <a:avLst/>
          </a:prstGeom>
        </p:spPr>
        <p:txBody>
          <a:bodyPr wrap="square">
            <a:spAutoFit/>
          </a:bodyPr>
          <a:lstStyle/>
          <a:p>
            <a:pPr algn="just"/>
            <a:r>
              <a:rPr lang="pl-PL" b="1" dirty="0" smtClean="0">
                <a:solidFill>
                  <a:schemeClr val="bg1"/>
                </a:solidFill>
              </a:rPr>
              <a:t>Maksymalna </a:t>
            </a:r>
            <a:r>
              <a:rPr lang="pl-PL" b="1" dirty="0">
                <a:solidFill>
                  <a:schemeClr val="bg1"/>
                </a:solidFill>
              </a:rPr>
              <a:t>liczba punktów oceny w zakresie kryterium ceny: s = waga skalująca określona </a:t>
            </a:r>
            <a:r>
              <a:rPr lang="pl-PL" b="1" dirty="0" smtClean="0">
                <a:solidFill>
                  <a:schemeClr val="bg1"/>
                </a:solidFill>
              </a:rPr>
              <a:t> w </a:t>
            </a:r>
            <a:r>
              <a:rPr lang="pl-PL" b="1" dirty="0">
                <a:solidFill>
                  <a:schemeClr val="bg1"/>
                </a:solidFill>
              </a:rPr>
              <a:t>załączniku nr 1.</a:t>
            </a:r>
          </a:p>
          <a:p>
            <a:pPr algn="just"/>
            <a:endParaRPr lang="pl-PL" b="1" dirty="0" smtClean="0">
              <a:solidFill>
                <a:schemeClr val="bg1"/>
              </a:solidFill>
            </a:endParaRPr>
          </a:p>
          <a:p>
            <a:pPr algn="just"/>
            <a:r>
              <a:rPr lang="pl-PL" b="1" dirty="0" smtClean="0">
                <a:solidFill>
                  <a:schemeClr val="bg1"/>
                </a:solidFill>
              </a:rPr>
              <a:t>Podstawą </a:t>
            </a:r>
            <a:r>
              <a:rPr lang="pl-PL" b="1" dirty="0">
                <a:solidFill>
                  <a:schemeClr val="bg1"/>
                </a:solidFill>
              </a:rPr>
              <a:t>do oceny kryterium ceny jest porównanie ceny oferty z ceną oczekiwaną.</a:t>
            </a:r>
          </a:p>
          <a:p>
            <a:pPr algn="just"/>
            <a:endParaRPr lang="pl-PL" b="1" dirty="0">
              <a:solidFill>
                <a:schemeClr val="bg1"/>
              </a:solidFill>
            </a:endParaRPr>
          </a:p>
          <a:p>
            <a:pPr algn="just"/>
            <a:r>
              <a:rPr lang="pl-PL" b="1" dirty="0" smtClean="0">
                <a:solidFill>
                  <a:schemeClr val="bg1"/>
                </a:solidFill>
              </a:rPr>
              <a:t>Ceną </a:t>
            </a:r>
            <a:r>
              <a:rPr lang="pl-PL" b="1" dirty="0">
                <a:solidFill>
                  <a:schemeClr val="bg1"/>
                </a:solidFill>
              </a:rPr>
              <a:t>oczekiwaną przez Narodowy Fundusz Zdrowia </a:t>
            </a:r>
            <a:r>
              <a:rPr lang="pl-PL" b="1" dirty="0" smtClean="0">
                <a:solidFill>
                  <a:schemeClr val="bg1"/>
                </a:solidFill>
              </a:rPr>
              <a:t> </a:t>
            </a:r>
            <a:r>
              <a:rPr lang="pl-PL" b="1" dirty="0">
                <a:solidFill>
                  <a:schemeClr val="bg1"/>
                </a:solidFill>
              </a:rPr>
              <a:t>jest cena wynikającą z wartości zamówienia i planowanej liczby świadczeń opieki zdrowotnej w danym rodzaju lub zakresie wskazanych przez Oddział Wojewódzki Narodowego Funduszu Zdrowia.</a:t>
            </a:r>
          </a:p>
          <a:p>
            <a:pPr algn="just"/>
            <a:endParaRPr lang="pl-PL" b="1" dirty="0" smtClean="0">
              <a:solidFill>
                <a:schemeClr val="bg1"/>
              </a:solidFill>
            </a:endParaRPr>
          </a:p>
          <a:p>
            <a:pPr algn="just"/>
            <a:r>
              <a:rPr lang="pl-PL" b="1" dirty="0" smtClean="0">
                <a:solidFill>
                  <a:schemeClr val="bg1"/>
                </a:solidFill>
              </a:rPr>
              <a:t>Liczbę </a:t>
            </a:r>
            <a:r>
              <a:rPr lang="pl-PL" b="1" dirty="0">
                <a:solidFill>
                  <a:schemeClr val="bg1"/>
                </a:solidFill>
              </a:rPr>
              <a:t>punktów oceny uzyskaną w kryterium ceny ustala się w następujący sposób: </a:t>
            </a:r>
          </a:p>
          <a:p>
            <a:pPr algn="just"/>
            <a:endParaRPr lang="pl-PL" b="1" dirty="0">
              <a:solidFill>
                <a:schemeClr val="bg1"/>
              </a:solidFill>
            </a:endParaRPr>
          </a:p>
          <a:p>
            <a:pPr algn="just"/>
            <a:endParaRPr lang="pl-PL" b="1" dirty="0">
              <a:solidFill>
                <a:schemeClr val="bg1"/>
              </a:solidFill>
            </a:endParaRPr>
          </a:p>
          <a:p>
            <a:pPr algn="just"/>
            <a:r>
              <a:rPr lang="pl-PL" b="1" dirty="0">
                <a:solidFill>
                  <a:schemeClr val="bg1"/>
                </a:solidFill>
              </a:rPr>
              <a:t> </a:t>
            </a:r>
          </a:p>
          <a:p>
            <a:pPr algn="just"/>
            <a:r>
              <a:rPr lang="pl-PL" b="1" dirty="0">
                <a:solidFill>
                  <a:schemeClr val="bg1"/>
                </a:solidFill>
              </a:rPr>
              <a:t>gdzie:</a:t>
            </a:r>
          </a:p>
          <a:p>
            <a:pPr algn="just"/>
            <a:r>
              <a:rPr lang="pl-PL" b="1" dirty="0" err="1">
                <a:solidFill>
                  <a:schemeClr val="bg1"/>
                </a:solidFill>
              </a:rPr>
              <a:t>y</a:t>
            </a:r>
            <a:r>
              <a:rPr lang="pl-PL" sz="1000" b="1" dirty="0" err="1">
                <a:solidFill>
                  <a:schemeClr val="bg1"/>
                </a:solidFill>
              </a:rPr>
              <a:t>c</a:t>
            </a:r>
            <a:r>
              <a:rPr lang="pl-PL" b="1" dirty="0">
                <a:solidFill>
                  <a:schemeClr val="bg1"/>
                </a:solidFill>
              </a:rPr>
              <a:t> – liczba punktów oceny danej oferty w zakresie kryterium ceny</a:t>
            </a:r>
          </a:p>
          <a:p>
            <a:pPr algn="just"/>
            <a:r>
              <a:rPr lang="pl-PL" b="1" dirty="0" err="1" smtClean="0">
                <a:solidFill>
                  <a:schemeClr val="bg1"/>
                </a:solidFill>
              </a:rPr>
              <a:t>C</a:t>
            </a:r>
            <a:r>
              <a:rPr lang="pl-PL" sz="1000" b="1" dirty="0" err="1" smtClean="0">
                <a:solidFill>
                  <a:schemeClr val="bg1"/>
                </a:solidFill>
              </a:rPr>
              <a:t>of</a:t>
            </a:r>
            <a:r>
              <a:rPr lang="pl-PL" b="1" dirty="0" smtClean="0">
                <a:solidFill>
                  <a:schemeClr val="bg1"/>
                </a:solidFill>
              </a:rPr>
              <a:t>- </a:t>
            </a:r>
            <a:r>
              <a:rPr lang="pl-PL" b="1" dirty="0">
                <a:solidFill>
                  <a:schemeClr val="bg1"/>
                </a:solidFill>
              </a:rPr>
              <a:t>cena zaproponowana przez oferenta</a:t>
            </a:r>
          </a:p>
          <a:p>
            <a:pPr algn="just"/>
            <a:r>
              <a:rPr lang="pl-PL" b="1" dirty="0" smtClean="0">
                <a:solidFill>
                  <a:schemeClr val="bg1"/>
                </a:solidFill>
              </a:rPr>
              <a:t>C</a:t>
            </a:r>
            <a:r>
              <a:rPr lang="pl-PL" sz="1000" b="1" dirty="0" smtClean="0">
                <a:solidFill>
                  <a:schemeClr val="bg1"/>
                </a:solidFill>
              </a:rPr>
              <a:t>NFZ</a:t>
            </a:r>
            <a:r>
              <a:rPr lang="pl-PL" b="1" dirty="0" smtClean="0">
                <a:solidFill>
                  <a:schemeClr val="bg1"/>
                </a:solidFill>
              </a:rPr>
              <a:t>- </a:t>
            </a:r>
            <a:r>
              <a:rPr lang="pl-PL" b="1" dirty="0">
                <a:solidFill>
                  <a:schemeClr val="bg1"/>
                </a:solidFill>
              </a:rPr>
              <a:t>cena </a:t>
            </a:r>
            <a:r>
              <a:rPr lang="pl-PL" b="1" dirty="0" smtClean="0">
                <a:solidFill>
                  <a:schemeClr val="bg1"/>
                </a:solidFill>
              </a:rPr>
              <a:t>oczekiwana NFZ</a:t>
            </a:r>
          </a:p>
          <a:p>
            <a:pPr algn="just"/>
            <a:r>
              <a:rPr lang="pl-PL" b="1" dirty="0" smtClean="0">
                <a:solidFill>
                  <a:schemeClr val="bg1"/>
                </a:solidFill>
              </a:rPr>
              <a:t>C </a:t>
            </a:r>
            <a:r>
              <a:rPr lang="pl-PL" sz="1000" b="1" dirty="0" err="1" smtClean="0">
                <a:solidFill>
                  <a:schemeClr val="bg1"/>
                </a:solidFill>
              </a:rPr>
              <a:t>maks</a:t>
            </a:r>
            <a:r>
              <a:rPr lang="pl-PL" sz="1000" b="1" dirty="0" smtClean="0">
                <a:solidFill>
                  <a:schemeClr val="bg1"/>
                </a:solidFill>
              </a:rPr>
              <a:t> </a:t>
            </a:r>
            <a:r>
              <a:rPr lang="pl-PL" b="1" dirty="0" smtClean="0">
                <a:solidFill>
                  <a:schemeClr val="bg1"/>
                </a:solidFill>
              </a:rPr>
              <a:t>= 1,1 x C</a:t>
            </a:r>
            <a:r>
              <a:rPr lang="pl-PL" sz="1000" b="1" dirty="0" smtClean="0">
                <a:solidFill>
                  <a:schemeClr val="bg1"/>
                </a:solidFill>
              </a:rPr>
              <a:t>NFZ</a:t>
            </a:r>
          </a:p>
          <a:p>
            <a:pPr algn="just"/>
            <a:r>
              <a:rPr lang="pl-PL" b="1" dirty="0" smtClean="0">
                <a:solidFill>
                  <a:schemeClr val="bg1"/>
                </a:solidFill>
              </a:rPr>
              <a:t>C </a:t>
            </a:r>
            <a:r>
              <a:rPr lang="pl-PL" sz="1000" b="1" dirty="0" smtClean="0">
                <a:solidFill>
                  <a:schemeClr val="bg1"/>
                </a:solidFill>
              </a:rPr>
              <a:t>min</a:t>
            </a:r>
            <a:r>
              <a:rPr lang="pl-PL" b="1" dirty="0" smtClean="0">
                <a:solidFill>
                  <a:schemeClr val="bg1"/>
                </a:solidFill>
              </a:rPr>
              <a:t> = 0,9 x C</a:t>
            </a:r>
            <a:r>
              <a:rPr lang="pl-PL" sz="1000" b="1" dirty="0" smtClean="0">
                <a:solidFill>
                  <a:schemeClr val="bg1"/>
                </a:solidFill>
              </a:rPr>
              <a:t>NFZ</a:t>
            </a:r>
            <a:endParaRPr lang="pl-PL" sz="1000" b="1" dirty="0">
              <a:solidFill>
                <a:schemeClr val="bg1"/>
              </a:solidFill>
            </a:endParaRPr>
          </a:p>
        </p:txBody>
      </p:sp>
      <p:graphicFrame>
        <p:nvGraphicFramePr>
          <p:cNvPr id="18" name="Obiekt 17"/>
          <p:cNvGraphicFramePr>
            <a:graphicFrameLocks noChangeAspect="1"/>
          </p:cNvGraphicFramePr>
          <p:nvPr>
            <p:extLst>
              <p:ext uri="{D42A27DB-BD31-4B8C-83A1-F6EECF244321}">
                <p14:modId xmlns:p14="http://schemas.microsoft.com/office/powerpoint/2010/main" val="2130064629"/>
              </p:ext>
            </p:extLst>
          </p:nvPr>
        </p:nvGraphicFramePr>
        <p:xfrm>
          <a:off x="2483768" y="4509120"/>
          <a:ext cx="1224136" cy="694286"/>
        </p:xfrm>
        <a:graphic>
          <a:graphicData uri="http://schemas.openxmlformats.org/presentationml/2006/ole">
            <mc:AlternateContent xmlns:mc="http://schemas.openxmlformats.org/markup-compatibility/2006">
              <mc:Choice xmlns:v="urn:schemas-microsoft-com:vml" Requires="v">
                <p:oleObj spid="_x0000_s22692" name="Równanie" r:id="rId4" imgW="850680" imgH="482400" progId="Equation.3">
                  <p:embed/>
                </p:oleObj>
              </mc:Choice>
              <mc:Fallback>
                <p:oleObj name="Równanie" r:id="rId4" imgW="850680" imgH="482400" progId="Equation.3">
                  <p:embed/>
                  <p:pic>
                    <p:nvPicPr>
                      <p:cNvPr id="0" name=""/>
                      <p:cNvPicPr/>
                      <p:nvPr/>
                    </p:nvPicPr>
                    <p:blipFill>
                      <a:blip r:embed="rId5"/>
                      <a:stretch>
                        <a:fillRect/>
                      </a:stretch>
                    </p:blipFill>
                    <p:spPr>
                      <a:xfrm>
                        <a:off x="2483768" y="4509120"/>
                        <a:ext cx="1224136" cy="694286"/>
                      </a:xfrm>
                      <a:prstGeom prst="rect">
                        <a:avLst/>
                      </a:prstGeom>
                      <a:solidFill>
                        <a:schemeClr val="bg1"/>
                      </a:solidFill>
                    </p:spPr>
                  </p:pic>
                </p:oleObj>
              </mc:Fallback>
            </mc:AlternateContent>
          </a:graphicData>
        </a:graphic>
      </p:graphicFrame>
      <p:graphicFrame>
        <p:nvGraphicFramePr>
          <p:cNvPr id="19" name="Obiekt 18"/>
          <p:cNvGraphicFramePr>
            <a:graphicFrameLocks noChangeAspect="1"/>
          </p:cNvGraphicFramePr>
          <p:nvPr>
            <p:extLst>
              <p:ext uri="{D42A27DB-BD31-4B8C-83A1-F6EECF244321}">
                <p14:modId xmlns:p14="http://schemas.microsoft.com/office/powerpoint/2010/main" val="3020922689"/>
              </p:ext>
            </p:extLst>
          </p:nvPr>
        </p:nvGraphicFramePr>
        <p:xfrm>
          <a:off x="4283968" y="4293096"/>
          <a:ext cx="1872208" cy="1014842"/>
        </p:xfrm>
        <a:graphic>
          <a:graphicData uri="http://schemas.openxmlformats.org/presentationml/2006/ole">
            <mc:AlternateContent xmlns:mc="http://schemas.openxmlformats.org/markup-compatibility/2006">
              <mc:Choice xmlns:v="urn:schemas-microsoft-com:vml" Requires="v">
                <p:oleObj spid="_x0000_s22693" name="Równanie" r:id="rId6" imgW="1358640" imgH="736560" progId="Equation.3">
                  <p:embed/>
                </p:oleObj>
              </mc:Choice>
              <mc:Fallback>
                <p:oleObj name="Równanie" r:id="rId6" imgW="1358640" imgH="736560" progId="Equation.3">
                  <p:embed/>
                  <p:pic>
                    <p:nvPicPr>
                      <p:cNvPr id="0" name=""/>
                      <p:cNvPicPr/>
                      <p:nvPr/>
                    </p:nvPicPr>
                    <p:blipFill>
                      <a:blip r:embed="rId7"/>
                      <a:stretch>
                        <a:fillRect/>
                      </a:stretch>
                    </p:blipFill>
                    <p:spPr>
                      <a:xfrm>
                        <a:off x="4283968" y="4293096"/>
                        <a:ext cx="1872208" cy="1014842"/>
                      </a:xfrm>
                      <a:prstGeom prst="rect">
                        <a:avLst/>
                      </a:prstGeom>
                      <a:solidFill>
                        <a:schemeClr val="bg1"/>
                      </a:solidFill>
                    </p:spPr>
                  </p:pic>
                </p:oleObj>
              </mc:Fallback>
            </mc:AlternateContent>
          </a:graphicData>
        </a:graphic>
      </p:graphicFrame>
      <p:sp>
        <p:nvSpPr>
          <p:cNvPr id="20" name="Objaśnienie liniowe 1 19"/>
          <p:cNvSpPr/>
          <p:nvPr/>
        </p:nvSpPr>
        <p:spPr>
          <a:xfrm>
            <a:off x="6156176" y="164326"/>
            <a:ext cx="2812576" cy="600378"/>
          </a:xfrm>
          <a:prstGeom prst="borderCallout1">
            <a:avLst>
              <a:gd name="adj1" fmla="val 18750"/>
              <a:gd name="adj2" fmla="val -8333"/>
              <a:gd name="adj3" fmla="val 50661"/>
              <a:gd name="adj4" fmla="val -3712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Zał. nr 2 – obliczanie punktacji „za cenę” </a:t>
            </a:r>
            <a:endParaRPr lang="pl-PL" dirty="0"/>
          </a:p>
        </p:txBody>
      </p:sp>
    </p:spTree>
    <p:extLst>
      <p:ext uri="{BB962C8B-B14F-4D97-AF65-F5344CB8AC3E}">
        <p14:creationId xmlns:p14="http://schemas.microsoft.com/office/powerpoint/2010/main" val="3033274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rostokąt z zaokrąglonym rogiem 4"/>
          <p:cNvSpPr/>
          <p:nvPr/>
        </p:nvSpPr>
        <p:spPr>
          <a:xfrm flipH="1">
            <a:off x="1034940" y="63512"/>
            <a:ext cx="7920880" cy="6624736"/>
          </a:xfrm>
          <a:prstGeom prst="round1Rect">
            <a:avLst>
              <a:gd name="adj" fmla="val 3342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l-PL" b="1" dirty="0" smtClean="0">
              <a:solidFill>
                <a:schemeClr val="tx1"/>
              </a:solidFill>
            </a:endParaRPr>
          </a:p>
          <a:p>
            <a:endParaRPr lang="pl-PL" b="1" dirty="0">
              <a:solidFill>
                <a:schemeClr val="tx1"/>
              </a:solidFill>
            </a:endParaRPr>
          </a:p>
          <a:p>
            <a:endParaRPr lang="pl-PL" b="1" dirty="0" smtClean="0">
              <a:solidFill>
                <a:schemeClr val="tx1"/>
              </a:solidFill>
            </a:endParaRPr>
          </a:p>
          <a:p>
            <a:endParaRPr lang="pl-PL" b="1" dirty="0">
              <a:solidFill>
                <a:schemeClr val="tx1"/>
              </a:solidFill>
            </a:endParaRPr>
          </a:p>
          <a:p>
            <a:endParaRPr lang="pl-PL" b="1" dirty="0" smtClean="0">
              <a:solidFill>
                <a:schemeClr val="tx1"/>
              </a:solidFill>
            </a:endParaRPr>
          </a:p>
          <a:p>
            <a:endParaRPr lang="pl-PL" b="1" dirty="0">
              <a:solidFill>
                <a:schemeClr val="tx1"/>
              </a:solidFill>
            </a:endParaRPr>
          </a:p>
          <a:p>
            <a:pPr algn="just"/>
            <a:r>
              <a:rPr lang="pl-PL" b="1" dirty="0" smtClean="0">
                <a:solidFill>
                  <a:schemeClr val="tx1"/>
                </a:solidFill>
              </a:rPr>
              <a:t>Rozporządzenie Ministra Zdrowia z dnia 12 grudnia 2013 r. </a:t>
            </a:r>
            <a:r>
              <a:rPr lang="pl-PL" dirty="0" smtClean="0">
                <a:solidFill>
                  <a:schemeClr val="tx1"/>
                </a:solidFill>
              </a:rPr>
              <a:t>(Dz.U.2013, poz. 1520)</a:t>
            </a:r>
            <a:r>
              <a:rPr lang="pl-PL" b="1" dirty="0" smtClean="0">
                <a:solidFill>
                  <a:schemeClr val="tx1"/>
                </a:solidFill>
              </a:rPr>
              <a:t> </a:t>
            </a:r>
            <a:r>
              <a:rPr lang="pl-PL" i="1" dirty="0">
                <a:solidFill>
                  <a:schemeClr val="tx1"/>
                </a:solidFill>
              </a:rPr>
              <a:t>w sprawie </a:t>
            </a:r>
            <a:r>
              <a:rPr lang="pl-PL" i="1" dirty="0" smtClean="0">
                <a:solidFill>
                  <a:schemeClr val="tx1"/>
                </a:solidFill>
              </a:rPr>
              <a:t>świadczeń gwarantowanych z zakresu leczenia szpitalnego</a:t>
            </a:r>
          </a:p>
          <a:p>
            <a:pPr algn="just"/>
            <a:endParaRPr lang="pl-PL" i="1" dirty="0" smtClean="0">
              <a:solidFill>
                <a:schemeClr val="tx1"/>
              </a:solidFill>
            </a:endParaRPr>
          </a:p>
          <a:p>
            <a:pPr algn="just"/>
            <a:r>
              <a:rPr lang="pl-PL" b="1" dirty="0" smtClean="0">
                <a:solidFill>
                  <a:schemeClr val="tx1"/>
                </a:solidFill>
              </a:rPr>
              <a:t>Zarządzenie Nr </a:t>
            </a:r>
            <a:r>
              <a:rPr lang="pl-PL" b="1" dirty="0">
                <a:solidFill>
                  <a:schemeClr val="tx1"/>
                </a:solidFill>
              </a:rPr>
              <a:t>89/2013/DSOZ Prezesa Narodowego Funduszu Zdrowia z dnia 19 grudnia 2013 r. </a:t>
            </a:r>
            <a:r>
              <a:rPr lang="pl-PL" i="1" dirty="0">
                <a:solidFill>
                  <a:schemeClr val="tx1"/>
                </a:solidFill>
              </a:rPr>
              <a:t>w sprawie określenia warunków zawierania i realizacji umów w rodzaju: </a:t>
            </a:r>
            <a:r>
              <a:rPr lang="pl-PL" i="1" dirty="0" smtClean="0">
                <a:solidFill>
                  <a:schemeClr val="tx1"/>
                </a:solidFill>
              </a:rPr>
              <a:t>leczenie szpitalne </a:t>
            </a:r>
            <a:r>
              <a:rPr lang="pl-PL" dirty="0" smtClean="0">
                <a:solidFill>
                  <a:schemeClr val="tx1"/>
                </a:solidFill>
              </a:rPr>
              <a:t>(ze zm. – w tym 23/2014/DSOZ z 30 kwietnia 2014 r.)</a:t>
            </a:r>
          </a:p>
          <a:p>
            <a:pPr algn="just"/>
            <a:endParaRPr lang="pl-PL" b="1" dirty="0" smtClean="0">
              <a:solidFill>
                <a:schemeClr val="tx1"/>
              </a:solidFill>
            </a:endParaRPr>
          </a:p>
          <a:p>
            <a:pPr algn="just"/>
            <a:r>
              <a:rPr lang="pl-PL" b="1" dirty="0" smtClean="0">
                <a:solidFill>
                  <a:schemeClr val="tx1"/>
                </a:solidFill>
              </a:rPr>
              <a:t>Zarządzenie Nr 3/2014/DSOZ Prezesa Narodowego Funduszu Zdrowia </a:t>
            </a:r>
            <a:br>
              <a:rPr lang="pl-PL" b="1" dirty="0" smtClean="0">
                <a:solidFill>
                  <a:schemeClr val="tx1"/>
                </a:solidFill>
              </a:rPr>
            </a:br>
            <a:r>
              <a:rPr lang="pl-PL" dirty="0" smtClean="0">
                <a:solidFill>
                  <a:schemeClr val="tx1"/>
                </a:solidFill>
              </a:rPr>
              <a:t>z dnia 23 stycznia 2014 r. </a:t>
            </a:r>
            <a:r>
              <a:rPr lang="pl-PL" i="1" dirty="0" smtClean="0">
                <a:solidFill>
                  <a:schemeClr val="tx1"/>
                </a:solidFill>
              </a:rPr>
              <a:t>w sprawie określenia kryteriów oceny ofert  w postępowaniu w sprawie zawarcia umowy o udzielanie świadczeń opieki zdrowotnej </a:t>
            </a:r>
            <a:r>
              <a:rPr lang="pl-PL" dirty="0" smtClean="0">
                <a:solidFill>
                  <a:schemeClr val="tx1"/>
                </a:solidFill>
              </a:rPr>
              <a:t>(ze zm. – w tym 24/2014/DSOZ z dnia 5 maja 2014 r.) </a:t>
            </a:r>
          </a:p>
          <a:p>
            <a:endParaRPr lang="pl-PL" dirty="0"/>
          </a:p>
        </p:txBody>
      </p:sp>
      <p:sp>
        <p:nvSpPr>
          <p:cNvPr id="6" name="pole tekstowe 5"/>
          <p:cNvSpPr txBox="1"/>
          <p:nvPr/>
        </p:nvSpPr>
        <p:spPr>
          <a:xfrm>
            <a:off x="1544995" y="1357691"/>
            <a:ext cx="7128792" cy="461665"/>
          </a:xfrm>
          <a:prstGeom prst="rect">
            <a:avLst/>
          </a:prstGeom>
          <a:noFill/>
        </p:spPr>
        <p:txBody>
          <a:bodyPr wrap="square" rtlCol="0">
            <a:spAutoFit/>
          </a:bodyPr>
          <a:lstStyle/>
          <a:p>
            <a:pPr algn="ctr"/>
            <a:r>
              <a:rPr lang="pl-PL" sz="2400" b="1" dirty="0" smtClean="0">
                <a:solidFill>
                  <a:srgbClr val="FF0000"/>
                </a:solidFill>
              </a:rPr>
              <a:t>OCENA FORMALNA I MERYTORYCZNA OFERT</a:t>
            </a:r>
          </a:p>
        </p:txBody>
      </p:sp>
    </p:spTree>
    <p:extLst>
      <p:ext uri="{BB962C8B-B14F-4D97-AF65-F5344CB8AC3E}">
        <p14:creationId xmlns:p14="http://schemas.microsoft.com/office/powerpoint/2010/main" val="15377490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rostokąt 1"/>
          <p:cNvSpPr/>
          <p:nvPr/>
        </p:nvSpPr>
        <p:spPr>
          <a:xfrm>
            <a:off x="1115616" y="5229200"/>
            <a:ext cx="7164288" cy="1323439"/>
          </a:xfrm>
          <a:prstGeom prst="rect">
            <a:avLst/>
          </a:prstGeom>
        </p:spPr>
        <p:txBody>
          <a:bodyPr wrap="square">
            <a:spAutoFit/>
          </a:bodyPr>
          <a:lstStyle/>
          <a:p>
            <a:r>
              <a:rPr lang="pl-PL" sz="2000" dirty="0" smtClean="0">
                <a:solidFill>
                  <a:schemeClr val="bg1"/>
                </a:solidFill>
              </a:rPr>
              <a:t>Kontakt - pytania:</a:t>
            </a:r>
          </a:p>
          <a:p>
            <a:r>
              <a:rPr lang="pl-PL" sz="2000" dirty="0" smtClean="0">
                <a:solidFill>
                  <a:schemeClr val="bg1"/>
                </a:solidFill>
              </a:rPr>
              <a:t>Małgorzata Szelest</a:t>
            </a:r>
          </a:p>
          <a:p>
            <a:r>
              <a:rPr lang="pl-PL" sz="2000" dirty="0" smtClean="0">
                <a:solidFill>
                  <a:schemeClr val="bg1"/>
                </a:solidFill>
              </a:rPr>
              <a:t>Kierownik Sekcji Leczenia Szpitalnego</a:t>
            </a:r>
          </a:p>
          <a:p>
            <a:r>
              <a:rPr lang="pl-PL" sz="2000" dirty="0">
                <a:solidFill>
                  <a:schemeClr val="bg1"/>
                </a:solidFill>
              </a:rPr>
              <a:t>t</a:t>
            </a:r>
            <a:r>
              <a:rPr lang="pl-PL" sz="2000" dirty="0" smtClean="0">
                <a:solidFill>
                  <a:schemeClr val="bg1"/>
                </a:solidFill>
              </a:rPr>
              <a:t>el. 2988123 </a:t>
            </a:r>
            <a:endParaRPr lang="pl-PL" sz="2000" dirty="0">
              <a:solidFill>
                <a:schemeClr val="bg1"/>
              </a:solidFill>
            </a:endParaRPr>
          </a:p>
        </p:txBody>
      </p:sp>
      <p:sp>
        <p:nvSpPr>
          <p:cNvPr id="3" name="Prostokąt 2"/>
          <p:cNvSpPr/>
          <p:nvPr/>
        </p:nvSpPr>
        <p:spPr>
          <a:xfrm>
            <a:off x="1475656" y="1052736"/>
            <a:ext cx="7128792" cy="1446550"/>
          </a:xfrm>
          <a:prstGeom prst="rect">
            <a:avLst/>
          </a:prstGeom>
        </p:spPr>
        <p:txBody>
          <a:bodyPr wrap="square">
            <a:spAutoFit/>
          </a:bodyPr>
          <a:lstStyle/>
          <a:p>
            <a:pPr algn="r"/>
            <a:r>
              <a:rPr lang="pl-PL" sz="4400" b="1" dirty="0" smtClean="0">
                <a:solidFill>
                  <a:schemeClr val="bg1"/>
                </a:solidFill>
              </a:rPr>
              <a:t>Prosimy korzystać </a:t>
            </a:r>
          </a:p>
          <a:p>
            <a:pPr algn="r"/>
            <a:r>
              <a:rPr lang="pl-PL" sz="4400" b="1" dirty="0" smtClean="0">
                <a:solidFill>
                  <a:schemeClr val="bg1"/>
                </a:solidFill>
              </a:rPr>
              <a:t>z aktów źródłowych ! </a:t>
            </a:r>
            <a:endParaRPr lang="pl-PL" sz="4400" b="1" dirty="0">
              <a:solidFill>
                <a:schemeClr val="bg1"/>
              </a:solidFill>
            </a:endParaRPr>
          </a:p>
        </p:txBody>
      </p:sp>
    </p:spTree>
    <p:extLst>
      <p:ext uri="{BB962C8B-B14F-4D97-AF65-F5344CB8AC3E}">
        <p14:creationId xmlns:p14="http://schemas.microsoft.com/office/powerpoint/2010/main" val="28641087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rostokąt 1"/>
          <p:cNvSpPr/>
          <p:nvPr/>
        </p:nvSpPr>
        <p:spPr>
          <a:xfrm>
            <a:off x="3707904" y="5229200"/>
            <a:ext cx="4572000" cy="769441"/>
          </a:xfrm>
          <a:prstGeom prst="rect">
            <a:avLst/>
          </a:prstGeom>
        </p:spPr>
        <p:txBody>
          <a:bodyPr>
            <a:spAutoFit/>
          </a:bodyPr>
          <a:lstStyle/>
          <a:p>
            <a:pPr algn="r"/>
            <a:r>
              <a:rPr lang="pl-PL" sz="4400" b="1" dirty="0" smtClean="0">
                <a:solidFill>
                  <a:schemeClr val="bg1"/>
                </a:solidFill>
              </a:rPr>
              <a:t>Dziękuję za uwagę</a:t>
            </a:r>
            <a:endParaRPr lang="pl-PL" sz="4400" b="1" dirty="0">
              <a:solidFill>
                <a:schemeClr val="bg1"/>
              </a:solidFill>
            </a:endParaRPr>
          </a:p>
        </p:txBody>
      </p:sp>
    </p:spTree>
    <p:extLst>
      <p:ext uri="{BB962C8B-B14F-4D97-AF65-F5344CB8AC3E}">
        <p14:creationId xmlns:p14="http://schemas.microsoft.com/office/powerpoint/2010/main" val="673215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85802"/>
            <a:ext cx="7920880" cy="6025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bjaśnienie liniowe 1 2"/>
          <p:cNvSpPr/>
          <p:nvPr/>
        </p:nvSpPr>
        <p:spPr>
          <a:xfrm>
            <a:off x="3923928" y="4869160"/>
            <a:ext cx="2812576" cy="326498"/>
          </a:xfrm>
          <a:prstGeom prst="borderCallout1">
            <a:avLst>
              <a:gd name="adj1" fmla="val 18750"/>
              <a:gd name="adj2" fmla="val -8333"/>
              <a:gd name="adj3" fmla="val 210763"/>
              <a:gd name="adj4" fmla="val -3110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Definicje !</a:t>
            </a:r>
            <a:endParaRPr lang="pl-PL" dirty="0"/>
          </a:p>
        </p:txBody>
      </p:sp>
    </p:spTree>
    <p:extLst>
      <p:ext uri="{BB962C8B-B14F-4D97-AF65-F5344CB8AC3E}">
        <p14:creationId xmlns:p14="http://schemas.microsoft.com/office/powerpoint/2010/main" val="2815751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28" y="1093534"/>
            <a:ext cx="8784976" cy="558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pole tekstowe 6"/>
          <p:cNvSpPr txBox="1"/>
          <p:nvPr/>
        </p:nvSpPr>
        <p:spPr>
          <a:xfrm>
            <a:off x="1619164" y="528947"/>
            <a:ext cx="5833156" cy="461665"/>
          </a:xfrm>
          <a:prstGeom prst="rect">
            <a:avLst/>
          </a:prstGeom>
          <a:noFill/>
        </p:spPr>
        <p:txBody>
          <a:bodyPr wrap="square" rtlCol="0">
            <a:spAutoFit/>
          </a:bodyPr>
          <a:lstStyle/>
          <a:p>
            <a:pPr algn="ctr"/>
            <a:r>
              <a:rPr lang="pl-PL" sz="2400" b="1" dirty="0" smtClean="0">
                <a:solidFill>
                  <a:srgbClr val="FF0000"/>
                </a:solidFill>
              </a:rPr>
              <a:t>CHIRURGIA NACZYNIOWA - HOSPTALIZACJA</a:t>
            </a:r>
            <a:endParaRPr lang="pl-PL" sz="2400" b="1" dirty="0">
              <a:solidFill>
                <a:srgbClr val="FF0000"/>
              </a:solidFill>
            </a:endParaRPr>
          </a:p>
        </p:txBody>
      </p:sp>
      <p:sp>
        <p:nvSpPr>
          <p:cNvPr id="8" name="Objaśnienie liniowe 1 7"/>
          <p:cNvSpPr/>
          <p:nvPr/>
        </p:nvSpPr>
        <p:spPr>
          <a:xfrm>
            <a:off x="6325402" y="2348880"/>
            <a:ext cx="2812576" cy="648072"/>
          </a:xfrm>
          <a:prstGeom prst="borderCallout1">
            <a:avLst>
              <a:gd name="adj1" fmla="val 18750"/>
              <a:gd name="adj2" fmla="val -8333"/>
              <a:gd name="adj3" fmla="val -51600"/>
              <a:gd name="adj4" fmla="val -17921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Zał. nr 3 do rozp.MZ </a:t>
            </a:r>
            <a:endParaRPr lang="pl-PL" dirty="0"/>
          </a:p>
        </p:txBody>
      </p:sp>
      <p:sp>
        <p:nvSpPr>
          <p:cNvPr id="5" name="Objaśnienie liniowe 1 4"/>
          <p:cNvSpPr/>
          <p:nvPr/>
        </p:nvSpPr>
        <p:spPr>
          <a:xfrm>
            <a:off x="6588224" y="759779"/>
            <a:ext cx="2812576" cy="652997"/>
          </a:xfrm>
          <a:prstGeom prst="borderCallout1">
            <a:avLst>
              <a:gd name="adj1" fmla="val 18750"/>
              <a:gd name="adj2" fmla="val -8333"/>
              <a:gd name="adj3" fmla="val 89748"/>
              <a:gd name="adj4" fmla="val -3672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1 etat = 37,55</a:t>
            </a:r>
          </a:p>
          <a:p>
            <a:pPr algn="ctr"/>
            <a:r>
              <a:rPr lang="pl-PL" dirty="0" err="1"/>
              <a:t>p</a:t>
            </a:r>
            <a:r>
              <a:rPr lang="pl-PL" dirty="0" err="1" smtClean="0"/>
              <a:t>on-pt</a:t>
            </a:r>
            <a:r>
              <a:rPr lang="pl-PL" dirty="0" smtClean="0"/>
              <a:t>, bez dyżurów </a:t>
            </a:r>
            <a:endParaRPr lang="pl-PL" dirty="0"/>
          </a:p>
        </p:txBody>
      </p:sp>
      <p:sp>
        <p:nvSpPr>
          <p:cNvPr id="6" name="Objaśnienie liniowe 1 5"/>
          <p:cNvSpPr/>
          <p:nvPr/>
        </p:nvSpPr>
        <p:spPr>
          <a:xfrm>
            <a:off x="5724128" y="4221089"/>
            <a:ext cx="2812576" cy="326498"/>
          </a:xfrm>
          <a:prstGeom prst="borderCallout1">
            <a:avLst>
              <a:gd name="adj1" fmla="val 18750"/>
              <a:gd name="adj2" fmla="val -8333"/>
              <a:gd name="adj3" fmla="val 210763"/>
              <a:gd name="adj4" fmla="val -3110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d</a:t>
            </a:r>
            <a:r>
              <a:rPr lang="pl-PL" dirty="0" smtClean="0"/>
              <a:t>ef. lokalizacji</a:t>
            </a:r>
            <a:endParaRPr lang="pl-PL" dirty="0"/>
          </a:p>
        </p:txBody>
      </p:sp>
      <p:sp>
        <p:nvSpPr>
          <p:cNvPr id="9" name="Objaśnienie liniowe 1 8"/>
          <p:cNvSpPr/>
          <p:nvPr/>
        </p:nvSpPr>
        <p:spPr>
          <a:xfrm>
            <a:off x="6196312" y="4941168"/>
            <a:ext cx="2812576" cy="326498"/>
          </a:xfrm>
          <a:prstGeom prst="borderCallout1">
            <a:avLst>
              <a:gd name="adj1" fmla="val 18750"/>
              <a:gd name="adj2" fmla="val -8333"/>
              <a:gd name="adj3" fmla="val 210763"/>
              <a:gd name="adj4" fmla="val -3110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w</a:t>
            </a:r>
            <a:r>
              <a:rPr lang="pl-PL" dirty="0" smtClean="0"/>
              <a:t> rejestrze</a:t>
            </a:r>
            <a:endParaRPr lang="pl-PL" dirty="0"/>
          </a:p>
        </p:txBody>
      </p:sp>
      <p:sp>
        <p:nvSpPr>
          <p:cNvPr id="10" name="Objaśnienie liniowe 1 9"/>
          <p:cNvSpPr/>
          <p:nvPr/>
        </p:nvSpPr>
        <p:spPr>
          <a:xfrm>
            <a:off x="5724128" y="5551523"/>
            <a:ext cx="3428646" cy="509506"/>
          </a:xfrm>
          <a:prstGeom prst="borderCallout1">
            <a:avLst>
              <a:gd name="adj1" fmla="val 18750"/>
              <a:gd name="adj2" fmla="val -8333"/>
              <a:gd name="adj3" fmla="val 95548"/>
              <a:gd name="adj4" fmla="val -2903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samodzielnie / podwykonawstwo (umowa) / współpraca (porozum.)</a:t>
            </a:r>
            <a:endParaRPr lang="pl-PL" dirty="0"/>
          </a:p>
        </p:txBody>
      </p:sp>
      <p:sp>
        <p:nvSpPr>
          <p:cNvPr id="11" name="Objaśnienie liniowe 1 10"/>
          <p:cNvSpPr/>
          <p:nvPr/>
        </p:nvSpPr>
        <p:spPr>
          <a:xfrm>
            <a:off x="5724128" y="6237311"/>
            <a:ext cx="3400908" cy="440626"/>
          </a:xfrm>
          <a:prstGeom prst="borderCallout1">
            <a:avLst>
              <a:gd name="adj1" fmla="val 18750"/>
              <a:gd name="adj2" fmla="val -8333"/>
              <a:gd name="adj3" fmla="val 86686"/>
              <a:gd name="adj4" fmla="val -2903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samodzielnie / podwykonawstwo (umowa)</a:t>
            </a:r>
            <a:endParaRPr lang="pl-PL" dirty="0"/>
          </a:p>
        </p:txBody>
      </p:sp>
    </p:spTree>
    <p:extLst>
      <p:ext uri="{BB962C8B-B14F-4D97-AF65-F5344CB8AC3E}">
        <p14:creationId xmlns:p14="http://schemas.microsoft.com/office/powerpoint/2010/main" val="4082112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64566"/>
            <a:ext cx="8352928" cy="614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ole tekstowe 3"/>
          <p:cNvSpPr txBox="1"/>
          <p:nvPr/>
        </p:nvSpPr>
        <p:spPr>
          <a:xfrm>
            <a:off x="1547664" y="156115"/>
            <a:ext cx="7128792" cy="461665"/>
          </a:xfrm>
          <a:prstGeom prst="rect">
            <a:avLst/>
          </a:prstGeom>
          <a:noFill/>
        </p:spPr>
        <p:txBody>
          <a:bodyPr wrap="square" rtlCol="0">
            <a:spAutoFit/>
          </a:bodyPr>
          <a:lstStyle/>
          <a:p>
            <a:pPr algn="ctr"/>
            <a:r>
              <a:rPr lang="pl-PL" sz="2400" b="1" dirty="0" smtClean="0">
                <a:solidFill>
                  <a:srgbClr val="FF0000"/>
                </a:solidFill>
              </a:rPr>
              <a:t>II POZIOM REFERENCYJNY</a:t>
            </a:r>
            <a:endParaRPr lang="pl-PL" sz="2400" b="1" dirty="0">
              <a:solidFill>
                <a:srgbClr val="FF0000"/>
              </a:solidFill>
            </a:endParaRPr>
          </a:p>
        </p:txBody>
      </p:sp>
      <p:sp>
        <p:nvSpPr>
          <p:cNvPr id="5" name="Objaśnienie liniowe 1 4"/>
          <p:cNvSpPr/>
          <p:nvPr/>
        </p:nvSpPr>
        <p:spPr>
          <a:xfrm>
            <a:off x="5580112" y="1324130"/>
            <a:ext cx="3400908" cy="509506"/>
          </a:xfrm>
          <a:prstGeom prst="borderCallout1">
            <a:avLst>
              <a:gd name="adj1" fmla="val 51985"/>
              <a:gd name="adj2" fmla="val -1362"/>
              <a:gd name="adj3" fmla="val -15234"/>
              <a:gd name="adj4" fmla="val -1277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def. </a:t>
            </a:r>
            <a:r>
              <a:rPr lang="pl-PL" dirty="0"/>
              <a:t>w</a:t>
            </a:r>
            <a:r>
              <a:rPr lang="pl-PL" dirty="0" smtClean="0"/>
              <a:t> rozporządzeniu</a:t>
            </a:r>
            <a:endParaRPr lang="pl-PL" dirty="0"/>
          </a:p>
        </p:txBody>
      </p:sp>
      <p:sp>
        <p:nvSpPr>
          <p:cNvPr id="6" name="Objaśnienie liniowe 1 5"/>
          <p:cNvSpPr/>
          <p:nvPr/>
        </p:nvSpPr>
        <p:spPr>
          <a:xfrm>
            <a:off x="5549976" y="2313653"/>
            <a:ext cx="3431043" cy="509506"/>
          </a:xfrm>
          <a:prstGeom prst="borderCallout1">
            <a:avLst>
              <a:gd name="adj1" fmla="val 51985"/>
              <a:gd name="adj2" fmla="val -1362"/>
              <a:gd name="adj3" fmla="val -15234"/>
              <a:gd name="adj4" fmla="val -1277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c</a:t>
            </a:r>
            <a:r>
              <a:rPr lang="pl-PL" dirty="0" smtClean="0"/>
              <a:t>ały rok 2013</a:t>
            </a:r>
            <a:endParaRPr lang="pl-PL" dirty="0"/>
          </a:p>
        </p:txBody>
      </p:sp>
      <p:sp>
        <p:nvSpPr>
          <p:cNvPr id="7" name="Objaśnienie liniowe 1 6"/>
          <p:cNvSpPr/>
          <p:nvPr/>
        </p:nvSpPr>
        <p:spPr>
          <a:xfrm>
            <a:off x="5513112" y="2896976"/>
            <a:ext cx="3467908" cy="509506"/>
          </a:xfrm>
          <a:prstGeom prst="borderCallout1">
            <a:avLst>
              <a:gd name="adj1" fmla="val 51985"/>
              <a:gd name="adj2" fmla="val -1362"/>
              <a:gd name="adj3" fmla="val -15234"/>
              <a:gd name="adj4" fmla="val -1277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p</a:t>
            </a:r>
            <a:r>
              <a:rPr lang="pl-PL" dirty="0" smtClean="0"/>
              <a:t>rosimy o dołączenie do oferty</a:t>
            </a:r>
            <a:endParaRPr lang="pl-PL" dirty="0"/>
          </a:p>
        </p:txBody>
      </p:sp>
    </p:spTree>
    <p:extLst>
      <p:ext uri="{BB962C8B-B14F-4D97-AF65-F5344CB8AC3E}">
        <p14:creationId xmlns:p14="http://schemas.microsoft.com/office/powerpoint/2010/main" val="3384601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071629"/>
            <a:ext cx="7992887"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ole tekstowe 2"/>
          <p:cNvSpPr txBox="1"/>
          <p:nvPr/>
        </p:nvSpPr>
        <p:spPr>
          <a:xfrm>
            <a:off x="1600200" y="230087"/>
            <a:ext cx="7128792" cy="830997"/>
          </a:xfrm>
          <a:prstGeom prst="rect">
            <a:avLst/>
          </a:prstGeom>
          <a:noFill/>
        </p:spPr>
        <p:txBody>
          <a:bodyPr wrap="square" rtlCol="0">
            <a:spAutoFit/>
          </a:bodyPr>
          <a:lstStyle/>
          <a:p>
            <a:pPr algn="ctr"/>
            <a:r>
              <a:rPr lang="pl-PL" sz="2400" b="1" dirty="0" smtClean="0">
                <a:solidFill>
                  <a:srgbClr val="FF0000"/>
                </a:solidFill>
              </a:rPr>
              <a:t>STENT-GRAFTY AORTALNE </a:t>
            </a:r>
          </a:p>
          <a:p>
            <a:pPr algn="ctr"/>
            <a:r>
              <a:rPr lang="pl-PL" sz="2400" b="1" dirty="0" smtClean="0">
                <a:solidFill>
                  <a:srgbClr val="FF0000"/>
                </a:solidFill>
              </a:rPr>
              <a:t>(Q01)</a:t>
            </a:r>
            <a:endParaRPr lang="pl-PL" sz="2400" b="1" dirty="0">
              <a:solidFill>
                <a:srgbClr val="FF0000"/>
              </a:solidFill>
            </a:endParaRPr>
          </a:p>
        </p:txBody>
      </p:sp>
      <p:sp>
        <p:nvSpPr>
          <p:cNvPr id="4" name="Objaśnienie liniowe 1 3"/>
          <p:cNvSpPr/>
          <p:nvPr/>
        </p:nvSpPr>
        <p:spPr>
          <a:xfrm>
            <a:off x="6084168" y="4149080"/>
            <a:ext cx="2812576" cy="720080"/>
          </a:xfrm>
          <a:prstGeom prst="borderCallout1">
            <a:avLst>
              <a:gd name="adj1" fmla="val 18750"/>
              <a:gd name="adj2" fmla="val -8333"/>
              <a:gd name="adj3" fmla="val -51600"/>
              <a:gd name="adj4" fmla="val -17921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Zał. nr 4 do rozp.MZ </a:t>
            </a:r>
            <a:endParaRPr lang="pl-PL" dirty="0"/>
          </a:p>
        </p:txBody>
      </p:sp>
      <p:sp>
        <p:nvSpPr>
          <p:cNvPr id="5" name="Objaśnienie liniowe 1 4"/>
          <p:cNvSpPr/>
          <p:nvPr/>
        </p:nvSpPr>
        <p:spPr>
          <a:xfrm>
            <a:off x="5940152" y="579970"/>
            <a:ext cx="3203848" cy="792088"/>
          </a:xfrm>
          <a:prstGeom prst="borderCallout1">
            <a:avLst>
              <a:gd name="adj1" fmla="val 18750"/>
              <a:gd name="adj2" fmla="val -8333"/>
              <a:gd name="adj3" fmla="val 148354"/>
              <a:gd name="adj4" fmla="val -4098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d</a:t>
            </a:r>
            <a:r>
              <a:rPr lang="pl-PL" dirty="0" smtClean="0"/>
              <a:t>odatkowy personel do pracowni radiologii zabiegowej</a:t>
            </a:r>
            <a:endParaRPr lang="pl-PL" dirty="0"/>
          </a:p>
        </p:txBody>
      </p:sp>
    </p:spTree>
    <p:extLst>
      <p:ext uri="{BB962C8B-B14F-4D97-AF65-F5344CB8AC3E}">
        <p14:creationId xmlns:p14="http://schemas.microsoft.com/office/powerpoint/2010/main" val="2387793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ole tekstowe 2"/>
          <p:cNvSpPr txBox="1"/>
          <p:nvPr/>
        </p:nvSpPr>
        <p:spPr>
          <a:xfrm>
            <a:off x="1649098" y="188640"/>
            <a:ext cx="7128792" cy="830997"/>
          </a:xfrm>
          <a:prstGeom prst="rect">
            <a:avLst/>
          </a:prstGeom>
          <a:noFill/>
        </p:spPr>
        <p:txBody>
          <a:bodyPr wrap="square" rtlCol="0">
            <a:spAutoFit/>
          </a:bodyPr>
          <a:lstStyle/>
          <a:p>
            <a:pPr algn="ctr"/>
            <a:r>
              <a:rPr lang="pl-PL" sz="2400" b="1" dirty="0" smtClean="0">
                <a:solidFill>
                  <a:srgbClr val="FF0000"/>
                </a:solidFill>
              </a:rPr>
              <a:t>STENT-GRAFTY FENESTROWANE </a:t>
            </a:r>
          </a:p>
          <a:p>
            <a:pPr algn="ctr"/>
            <a:r>
              <a:rPr lang="pl-PL" sz="2400" b="1" dirty="0" smtClean="0">
                <a:solidFill>
                  <a:srgbClr val="FF0000"/>
                </a:solidFill>
              </a:rPr>
              <a:t>(5.52.01.0001496 + 5.52.01.0001435)</a:t>
            </a:r>
            <a:endParaRPr lang="pl-PL" sz="2400" b="1" dirty="0">
              <a:solidFill>
                <a:srgbClr val="FF000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019637"/>
            <a:ext cx="7920880" cy="567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jaśnienie liniowe 1 3"/>
          <p:cNvSpPr/>
          <p:nvPr/>
        </p:nvSpPr>
        <p:spPr>
          <a:xfrm>
            <a:off x="5493935" y="3151729"/>
            <a:ext cx="3467908" cy="509506"/>
          </a:xfrm>
          <a:prstGeom prst="borderCallout1">
            <a:avLst>
              <a:gd name="adj1" fmla="val 51985"/>
              <a:gd name="adj2" fmla="val -1362"/>
              <a:gd name="adj3" fmla="val 461132"/>
              <a:gd name="adj4" fmla="val 89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p</a:t>
            </a:r>
            <a:r>
              <a:rPr lang="pl-PL" dirty="0" smtClean="0"/>
              <a:t>rosimy o dołączenie</a:t>
            </a:r>
            <a:endParaRPr lang="pl-PL" dirty="0"/>
          </a:p>
        </p:txBody>
      </p:sp>
    </p:spTree>
    <p:extLst>
      <p:ext uri="{BB962C8B-B14F-4D97-AF65-F5344CB8AC3E}">
        <p14:creationId xmlns:p14="http://schemas.microsoft.com/office/powerpoint/2010/main" val="3348564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rostokąt 1"/>
          <p:cNvSpPr/>
          <p:nvPr/>
        </p:nvSpPr>
        <p:spPr>
          <a:xfrm>
            <a:off x="899592" y="898204"/>
            <a:ext cx="8064896" cy="5940088"/>
          </a:xfrm>
          <a:prstGeom prst="rect">
            <a:avLst/>
          </a:prstGeom>
        </p:spPr>
        <p:txBody>
          <a:bodyPr wrap="square">
            <a:spAutoFit/>
          </a:bodyPr>
          <a:lstStyle/>
          <a:p>
            <a:pPr algn="just"/>
            <a:r>
              <a:rPr lang="pl-PL" sz="2000" b="1" dirty="0">
                <a:solidFill>
                  <a:schemeClr val="bg1"/>
                </a:solidFill>
              </a:rPr>
              <a:t>ZARZĄDZENIE Nr </a:t>
            </a:r>
            <a:r>
              <a:rPr lang="pl-PL" sz="2000" b="1" dirty="0" smtClean="0">
                <a:solidFill>
                  <a:schemeClr val="bg1"/>
                </a:solidFill>
              </a:rPr>
              <a:t>23/2014/DSOZ z </a:t>
            </a:r>
            <a:r>
              <a:rPr lang="pl-PL" sz="2000" b="1" dirty="0">
                <a:solidFill>
                  <a:schemeClr val="bg1"/>
                </a:solidFill>
              </a:rPr>
              <a:t>dnia 30 kwietnia 2014 </a:t>
            </a:r>
            <a:r>
              <a:rPr lang="pl-PL" sz="2000" b="1" dirty="0" smtClean="0">
                <a:solidFill>
                  <a:schemeClr val="bg1"/>
                </a:solidFill>
              </a:rPr>
              <a:t>r. zmieniające </a:t>
            </a:r>
            <a:r>
              <a:rPr lang="pl-PL" sz="2000" b="1" dirty="0">
                <a:solidFill>
                  <a:schemeClr val="bg1"/>
                </a:solidFill>
              </a:rPr>
              <a:t>zarządzenie w sprawie określenia warunków zawierania i realizacji umów w rodzaju: leczenie </a:t>
            </a:r>
            <a:r>
              <a:rPr lang="pl-PL" sz="2000" b="1" dirty="0" smtClean="0">
                <a:solidFill>
                  <a:schemeClr val="bg1"/>
                </a:solidFill>
              </a:rPr>
              <a:t>szpitalne – ZMIANY DOT. CHIR. NACZ.</a:t>
            </a:r>
            <a:endParaRPr lang="pl-PL" sz="2000" b="1" dirty="0">
              <a:solidFill>
                <a:schemeClr val="bg1"/>
              </a:solidFill>
            </a:endParaRPr>
          </a:p>
          <a:p>
            <a:pPr algn="just"/>
            <a:r>
              <a:rPr lang="pl-PL" sz="2000" dirty="0">
                <a:solidFill>
                  <a:schemeClr val="bg1"/>
                </a:solidFill>
              </a:rPr>
              <a:t> </a:t>
            </a:r>
            <a:r>
              <a:rPr lang="pl-PL" sz="2000" dirty="0" smtClean="0">
                <a:solidFill>
                  <a:schemeClr val="bg1"/>
                </a:solidFill>
              </a:rPr>
              <a:t> </a:t>
            </a:r>
          </a:p>
          <a:p>
            <a:pPr lvl="0" algn="just" fontAlgn="auto"/>
            <a:r>
              <a:rPr lang="pl-PL" sz="2000" dirty="0" smtClean="0">
                <a:solidFill>
                  <a:schemeClr val="bg1"/>
                </a:solidFill>
              </a:rPr>
              <a:t>W §</a:t>
            </a:r>
            <a:r>
              <a:rPr lang="pl-PL" sz="2000" dirty="0">
                <a:solidFill>
                  <a:schemeClr val="bg1"/>
                </a:solidFill>
              </a:rPr>
              <a:t> </a:t>
            </a:r>
            <a:r>
              <a:rPr lang="pl-PL" sz="2000" dirty="0" smtClean="0">
                <a:solidFill>
                  <a:schemeClr val="bg1"/>
                </a:solidFill>
              </a:rPr>
              <a:t>9 w </a:t>
            </a:r>
            <a:r>
              <a:rPr lang="pl-PL" sz="2000" dirty="0">
                <a:solidFill>
                  <a:schemeClr val="bg1"/>
                </a:solidFill>
              </a:rPr>
              <a:t>ust. 7 dodaje się pkt 10 w brzmieniu:</a:t>
            </a:r>
          </a:p>
          <a:p>
            <a:pPr algn="just" fontAlgn="auto"/>
            <a:r>
              <a:rPr lang="pl-PL" sz="2000" dirty="0">
                <a:solidFill>
                  <a:schemeClr val="bg1"/>
                </a:solidFill>
              </a:rPr>
              <a:t>„10) chirurgia naczyniowa - drugi poziom referencyjny</a:t>
            </a:r>
            <a:r>
              <a:rPr lang="pl-PL" sz="2000" dirty="0" smtClean="0">
                <a:solidFill>
                  <a:schemeClr val="bg1"/>
                </a:solidFill>
              </a:rPr>
              <a:t>.”</a:t>
            </a:r>
          </a:p>
          <a:p>
            <a:pPr algn="just" fontAlgn="auto"/>
            <a:endParaRPr lang="pl-PL" sz="2000" dirty="0" smtClean="0">
              <a:solidFill>
                <a:schemeClr val="bg1"/>
              </a:solidFill>
            </a:endParaRPr>
          </a:p>
          <a:p>
            <a:pPr algn="just" fontAlgn="auto"/>
            <a:r>
              <a:rPr lang="pl-PL" sz="2000" dirty="0" smtClean="0">
                <a:solidFill>
                  <a:schemeClr val="bg1"/>
                </a:solidFill>
              </a:rPr>
              <a:t>Po </a:t>
            </a:r>
            <a:r>
              <a:rPr lang="pl-PL" sz="2000" dirty="0">
                <a:solidFill>
                  <a:schemeClr val="bg1"/>
                </a:solidFill>
              </a:rPr>
              <a:t>ust. 7 dodaje się ust. 7a w brzmieniu:</a:t>
            </a:r>
          </a:p>
          <a:p>
            <a:pPr algn="just"/>
            <a:r>
              <a:rPr lang="pl-PL" sz="2000" dirty="0">
                <a:solidFill>
                  <a:schemeClr val="bg1"/>
                </a:solidFill>
              </a:rPr>
              <a:t>„7a. Zakresy świadczeń na poszczególnych poziomach referencyjnych  kontraktowane są alternatywnie</a:t>
            </a:r>
            <a:r>
              <a:rPr lang="pl-PL" sz="2000" dirty="0" smtClean="0">
                <a:solidFill>
                  <a:schemeClr val="bg1"/>
                </a:solidFill>
              </a:rPr>
              <a:t>.”</a:t>
            </a:r>
            <a:endParaRPr lang="pl-PL" sz="2000" dirty="0">
              <a:solidFill>
                <a:schemeClr val="bg1"/>
              </a:solidFill>
            </a:endParaRPr>
          </a:p>
          <a:p>
            <a:pPr lvl="0" algn="just" fontAlgn="auto"/>
            <a:r>
              <a:rPr lang="pl-PL" sz="2000" dirty="0">
                <a:solidFill>
                  <a:schemeClr val="bg1"/>
                </a:solidFill>
              </a:rPr>
              <a:t> </a:t>
            </a:r>
            <a:endParaRPr lang="pl-PL" sz="2000" dirty="0" smtClean="0">
              <a:solidFill>
                <a:schemeClr val="bg1"/>
              </a:solidFill>
            </a:endParaRPr>
          </a:p>
          <a:p>
            <a:pPr lvl="0" algn="just" fontAlgn="auto"/>
            <a:r>
              <a:rPr lang="pl-PL" sz="2000" dirty="0">
                <a:solidFill>
                  <a:schemeClr val="bg1"/>
                </a:solidFill>
              </a:rPr>
              <a:t>W</a:t>
            </a:r>
            <a:r>
              <a:rPr lang="pl-PL" sz="2000" dirty="0" smtClean="0">
                <a:solidFill>
                  <a:schemeClr val="bg1"/>
                </a:solidFill>
              </a:rPr>
              <a:t> </a:t>
            </a:r>
            <a:r>
              <a:rPr lang="pl-PL" sz="2000" dirty="0">
                <a:solidFill>
                  <a:schemeClr val="bg1"/>
                </a:solidFill>
              </a:rPr>
              <a:t>§ </a:t>
            </a:r>
            <a:r>
              <a:rPr lang="pl-PL" sz="2000" dirty="0" smtClean="0">
                <a:solidFill>
                  <a:schemeClr val="bg1"/>
                </a:solidFill>
              </a:rPr>
              <a:t>16 </a:t>
            </a:r>
            <a:r>
              <a:rPr lang="pl-PL" sz="2000" dirty="0">
                <a:solidFill>
                  <a:schemeClr val="bg1"/>
                </a:solidFill>
              </a:rPr>
              <a:t>pkt 10 otrzymuje brzmienie:</a:t>
            </a:r>
          </a:p>
          <a:p>
            <a:pPr algn="just"/>
            <a:r>
              <a:rPr lang="pl-PL" sz="2000" dirty="0">
                <a:solidFill>
                  <a:schemeClr val="bg1"/>
                </a:solidFill>
              </a:rPr>
              <a:t>„10) Chirurgia naczyniowa - drugi poziom referencyjny:</a:t>
            </a:r>
          </a:p>
          <a:p>
            <a:pPr lvl="0" algn="just"/>
            <a:r>
              <a:rPr lang="pl-PL" sz="2000" dirty="0">
                <a:solidFill>
                  <a:schemeClr val="bg1"/>
                </a:solidFill>
              </a:rPr>
              <a:t>Q01 - </a:t>
            </a:r>
            <a:r>
              <a:rPr lang="pl-PL" sz="2000" dirty="0" err="1">
                <a:solidFill>
                  <a:schemeClr val="bg1"/>
                </a:solidFill>
              </a:rPr>
              <a:t>Endowaskularne</a:t>
            </a:r>
            <a:r>
              <a:rPr lang="pl-PL" sz="2000" dirty="0">
                <a:solidFill>
                  <a:schemeClr val="bg1"/>
                </a:solidFill>
              </a:rPr>
              <a:t> zaopatrzenie tętniaka aorty,</a:t>
            </a:r>
          </a:p>
          <a:p>
            <a:pPr lvl="0" algn="just"/>
            <a:r>
              <a:rPr lang="pl-PL" sz="2000" dirty="0">
                <a:solidFill>
                  <a:schemeClr val="bg1"/>
                </a:solidFill>
              </a:rPr>
              <a:t>Q52 - Dostęp w leczeniu nerkozastępczym,</a:t>
            </a:r>
          </a:p>
          <a:p>
            <a:pPr lvl="0" algn="just"/>
            <a:r>
              <a:rPr lang="pl-PL" sz="2000" dirty="0">
                <a:solidFill>
                  <a:schemeClr val="bg1"/>
                </a:solidFill>
              </a:rPr>
              <a:t>5.52.01.0001496 - </a:t>
            </a:r>
            <a:r>
              <a:rPr lang="pl-PL" sz="2000" dirty="0" err="1">
                <a:solidFill>
                  <a:schemeClr val="bg1"/>
                </a:solidFill>
              </a:rPr>
              <a:t>Endowaskularne</a:t>
            </a:r>
            <a:r>
              <a:rPr lang="pl-PL" sz="2000" dirty="0">
                <a:solidFill>
                  <a:schemeClr val="bg1"/>
                </a:solidFill>
              </a:rPr>
              <a:t> zaopatrzenie tętniaków aorty obejmujących tętnice trzewne i nerkowe,</a:t>
            </a:r>
          </a:p>
          <a:p>
            <a:pPr lvl="0" algn="just"/>
            <a:r>
              <a:rPr lang="pl-PL" sz="2000" dirty="0">
                <a:solidFill>
                  <a:schemeClr val="bg1"/>
                </a:solidFill>
              </a:rPr>
              <a:t>5.53.01.0001435 - Wyrób medyczny nie zawarty w kosztach świadczenia (dotyczy </a:t>
            </a:r>
            <a:r>
              <a:rPr lang="pl-PL" sz="2000" dirty="0" err="1">
                <a:solidFill>
                  <a:schemeClr val="bg1"/>
                </a:solidFill>
              </a:rPr>
              <a:t>stentgraftów</a:t>
            </a:r>
            <a:r>
              <a:rPr lang="pl-PL" sz="2000" dirty="0">
                <a:solidFill>
                  <a:schemeClr val="bg1"/>
                </a:solidFill>
              </a:rPr>
              <a:t> w ramach świadczenia 5.52.01.0001496</a:t>
            </a:r>
            <a:r>
              <a:rPr lang="pl-PL" sz="2000" dirty="0" smtClean="0">
                <a:solidFill>
                  <a:schemeClr val="bg1"/>
                </a:solidFill>
              </a:rPr>
              <a:t>)”</a:t>
            </a:r>
            <a:endParaRPr lang="pl-PL" sz="2000" dirty="0">
              <a:solidFill>
                <a:schemeClr val="bg1"/>
              </a:solidFill>
            </a:endParaRPr>
          </a:p>
        </p:txBody>
      </p:sp>
      <p:sp>
        <p:nvSpPr>
          <p:cNvPr id="3" name="Objaśnienie liniowe 1 2"/>
          <p:cNvSpPr/>
          <p:nvPr/>
        </p:nvSpPr>
        <p:spPr>
          <a:xfrm>
            <a:off x="6175482" y="3819252"/>
            <a:ext cx="2812576" cy="1049908"/>
          </a:xfrm>
          <a:prstGeom prst="borderCallout1">
            <a:avLst>
              <a:gd name="adj1" fmla="val 18750"/>
              <a:gd name="adj2" fmla="val -8333"/>
              <a:gd name="adj3" fmla="val 99993"/>
              <a:gd name="adj4" fmla="val -3632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w</a:t>
            </a:r>
            <a:r>
              <a:rPr lang="pl-PL" dirty="0" smtClean="0"/>
              <a:t>ydzielone środki </a:t>
            </a:r>
          </a:p>
          <a:p>
            <a:pPr algn="ctr"/>
            <a:r>
              <a:rPr lang="pl-PL" dirty="0" smtClean="0"/>
              <a:t>na II poziomie ref. </a:t>
            </a:r>
          </a:p>
          <a:p>
            <a:pPr algn="ctr"/>
            <a:r>
              <a:rPr lang="pl-PL" dirty="0" smtClean="0"/>
              <a:t>– kwota w ofercie</a:t>
            </a:r>
            <a:endParaRPr lang="pl-PL" dirty="0"/>
          </a:p>
        </p:txBody>
      </p:sp>
      <p:sp>
        <p:nvSpPr>
          <p:cNvPr id="4" name="Objaśnienie liniowe 1 3"/>
          <p:cNvSpPr/>
          <p:nvPr/>
        </p:nvSpPr>
        <p:spPr>
          <a:xfrm>
            <a:off x="5513112" y="2564904"/>
            <a:ext cx="3467908" cy="720080"/>
          </a:xfrm>
          <a:prstGeom prst="borderCallout1">
            <a:avLst>
              <a:gd name="adj1" fmla="val 51985"/>
              <a:gd name="adj2" fmla="val -1362"/>
              <a:gd name="adj3" fmla="val 109010"/>
              <a:gd name="adj4" fmla="val -984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o</a:t>
            </a:r>
            <a:r>
              <a:rPr lang="pl-PL" dirty="0" smtClean="0"/>
              <a:t>ferty alternatywne </a:t>
            </a:r>
          </a:p>
          <a:p>
            <a:pPr algn="ctr"/>
            <a:r>
              <a:rPr lang="pl-PL" dirty="0" smtClean="0"/>
              <a:t>– odrzucane obie</a:t>
            </a:r>
            <a:endParaRPr lang="pl-PL" dirty="0"/>
          </a:p>
        </p:txBody>
      </p:sp>
    </p:spTree>
    <p:extLst>
      <p:ext uri="{BB962C8B-B14F-4D97-AF65-F5344CB8AC3E}">
        <p14:creationId xmlns:p14="http://schemas.microsoft.com/office/powerpoint/2010/main" val="730230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3905</TotalTime>
  <Words>2149</Words>
  <Application>Microsoft Office PowerPoint</Application>
  <PresentationFormat>Pokaz na ekranie (4:3)</PresentationFormat>
  <Paragraphs>499</Paragraphs>
  <Slides>31</Slides>
  <Notes>0</Notes>
  <HiddenSlides>0</HiddenSlides>
  <MMClips>0</MMClips>
  <ScaleCrop>false</ScaleCrop>
  <HeadingPairs>
    <vt:vector size="6" baseType="variant">
      <vt:variant>
        <vt:lpstr>Motyw</vt:lpstr>
      </vt:variant>
      <vt:variant>
        <vt:i4>1</vt:i4>
      </vt:variant>
      <vt:variant>
        <vt:lpstr>Osadzone serwery OLE</vt:lpstr>
      </vt:variant>
      <vt:variant>
        <vt:i4>1</vt:i4>
      </vt:variant>
      <vt:variant>
        <vt:lpstr>Tytuły slajdów</vt:lpstr>
      </vt:variant>
      <vt:variant>
        <vt:i4>31</vt:i4>
      </vt:variant>
    </vt:vector>
  </HeadingPairs>
  <TitlesOfParts>
    <vt:vector size="33" baseType="lpstr">
      <vt:lpstr>Motyw pakietu Office</vt:lpstr>
      <vt:lpstr>Równanie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MOW NFZ w Krakowie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Pulchna Jolanta</dc:creator>
  <cp:lastModifiedBy>Mydel Krzysztof</cp:lastModifiedBy>
  <cp:revision>410</cp:revision>
  <dcterms:created xsi:type="dcterms:W3CDTF">2014-01-10T08:57:00Z</dcterms:created>
  <dcterms:modified xsi:type="dcterms:W3CDTF">2014-05-15T14:38:43Z</dcterms:modified>
</cp:coreProperties>
</file>